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3" r:id="rId9"/>
    <p:sldId id="265" r:id="rId10"/>
    <p:sldId id="267" r:id="rId11"/>
    <p:sldId id="268" r:id="rId12"/>
    <p:sldId id="289" r:id="rId13"/>
    <p:sldId id="290" r:id="rId14"/>
    <p:sldId id="291" r:id="rId15"/>
    <p:sldId id="292" r:id="rId16"/>
    <p:sldId id="269" r:id="rId17"/>
    <p:sldId id="293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9144000" cy="6858000" type="screen4x3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002368"/>
    <a:srgbClr val="002A7E"/>
    <a:srgbClr val="002D86"/>
    <a:srgbClr val="002F8E"/>
    <a:srgbClr val="002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0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9BEBA08-D458-4088-8EDC-51683BD25153}" type="datetimeFigureOut">
              <a:rPr lang="it-IT" smtClean="0"/>
              <a:t>11/11/2020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1EF45F8-6E12-44B6-BECE-4511EFBCE93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genziaentrate.gov.it/portale/web/guest/schede/agevolazioni/detrristredil36/interventi-antisismici-detrristredil36" TargetMode="External"/><Relationship Id="rId2" Type="http://schemas.openxmlformats.org/officeDocument/2006/relationships/hyperlink" Target="https://www.normattiva.it/uri-res/N2Ls?urn:nir:stato:decreto.legge:2020-05-19;3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genziaentrate.gov.it/portale/web/guest/schede/agevolazioni/detrazione-riqualificazione-energetica-55-2016/cosa-riqualificazione-55-2016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ficienzaenergetica.enea.it/detrazioni-fiscali/ecobonus/vademecum.html" TargetMode="External"/><Relationship Id="rId2" Type="http://schemas.openxmlformats.org/officeDocument/2006/relationships/hyperlink" Target="https://www.agenziaentrate.gov.it/portale/superbonus-110%25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nce.it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-36512" y="234888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SUPERBONUS </a:t>
            </a:r>
            <a:r>
              <a:rPr lang="it-IT" sz="2800" b="1" dirty="0">
                <a:solidFill>
                  <a:srgbClr val="C00000"/>
                </a:solidFill>
              </a:rPr>
              <a:t>110%</a:t>
            </a:r>
            <a:endParaRPr lang="it-IT" sz="2800" dirty="0">
              <a:solidFill>
                <a:srgbClr val="C00000"/>
              </a:solidFill>
            </a:endParaRPr>
          </a:p>
          <a:p>
            <a:pPr algn="ctr"/>
            <a:r>
              <a:rPr lang="it-IT" sz="2000" dirty="0">
                <a:solidFill>
                  <a:srgbClr val="C00000"/>
                </a:solidFill>
              </a:rPr>
              <a:t>COSA PREVEDE, COME SI APPLICA </a:t>
            </a:r>
            <a:endParaRPr lang="it-IT" sz="2000" dirty="0" smtClean="0">
              <a:solidFill>
                <a:srgbClr val="C00000"/>
              </a:solidFill>
            </a:endParaRPr>
          </a:p>
          <a:p>
            <a:pPr algn="ctr"/>
            <a:r>
              <a:rPr lang="it-IT" sz="2000" dirty="0" smtClean="0">
                <a:solidFill>
                  <a:srgbClr val="C00000"/>
                </a:solidFill>
              </a:rPr>
              <a:t>E </a:t>
            </a:r>
            <a:r>
              <a:rPr lang="it-IT" sz="2000" dirty="0">
                <a:solidFill>
                  <a:srgbClr val="C00000"/>
                </a:solidFill>
              </a:rPr>
              <a:t>QUALI SONO I VANTAGGI</a:t>
            </a:r>
          </a:p>
          <a:p>
            <a:endParaRPr lang="it-IT" b="1" dirty="0" smtClean="0"/>
          </a:p>
          <a:p>
            <a:pPr algn="ctr"/>
            <a:r>
              <a:rPr lang="it-IT" dirty="0" smtClean="0">
                <a:solidFill>
                  <a:srgbClr val="C00000"/>
                </a:solidFill>
              </a:rPr>
              <a:t>6 NOVEMBRE 2020</a:t>
            </a:r>
          </a:p>
          <a:p>
            <a:pPr algn="ctr"/>
            <a:endParaRPr lang="it-IT" dirty="0" smtClean="0">
              <a:solidFill>
                <a:srgbClr val="C00000"/>
              </a:solidFill>
            </a:endParaRPr>
          </a:p>
          <a:p>
            <a:pPr algn="ctr"/>
            <a:endParaRPr lang="it-IT" sz="1400" dirty="0">
              <a:solidFill>
                <a:srgbClr val="C00000"/>
              </a:solidFill>
            </a:endParaRPr>
          </a:p>
          <a:p>
            <a:pPr algn="ctr"/>
            <a:r>
              <a:rPr lang="it-IT" sz="1400" dirty="0" smtClean="0">
                <a:solidFill>
                  <a:srgbClr val="C00000"/>
                </a:solidFill>
              </a:rPr>
              <a:t>presso </a:t>
            </a:r>
          </a:p>
          <a:p>
            <a:pPr algn="ctr"/>
            <a:r>
              <a:rPr lang="it-IT" sz="1400" b="1" dirty="0" smtClean="0">
                <a:solidFill>
                  <a:srgbClr val="C00000"/>
                </a:solidFill>
              </a:rPr>
              <a:t>MECI </a:t>
            </a:r>
            <a:r>
              <a:rPr lang="it-IT" sz="1400" b="1" smtClean="0">
                <a:solidFill>
                  <a:srgbClr val="C00000"/>
                </a:solidFill>
              </a:rPr>
              <a:t>IN DIGITAL</a:t>
            </a:r>
            <a:endParaRPr lang="it-IT" sz="1400" dirty="0">
              <a:solidFill>
                <a:srgbClr val="C00000"/>
              </a:solidFill>
            </a:endParaRPr>
          </a:p>
        </p:txBody>
      </p:sp>
      <p:sp>
        <p:nvSpPr>
          <p:cNvPr id="28" name="CasellaDiTesto 4"/>
          <p:cNvSpPr txBox="1"/>
          <p:nvPr/>
        </p:nvSpPr>
        <p:spPr>
          <a:xfrm>
            <a:off x="4932040" y="683985"/>
            <a:ext cx="2952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CONVEGNO</a:t>
            </a:r>
            <a:endParaRPr lang="it-IT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148064" y="1196752"/>
            <a:ext cx="252028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562241" y="593998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dott. Antonio Moglia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1" t="5735" r="11133" b="2570"/>
          <a:stretch/>
        </p:blipFill>
        <p:spPr bwMode="auto">
          <a:xfrm>
            <a:off x="4790458" y="2780927"/>
            <a:ext cx="3237926" cy="290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4318"/>
            <a:ext cx="4339945" cy="438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54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28699" y="1268760"/>
            <a:ext cx="81369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sng" dirty="0"/>
              <a:t>II° - interventi “trainati</a:t>
            </a:r>
            <a:r>
              <a:rPr lang="it-IT" sz="1600" b="1" u="sng" dirty="0" smtClean="0"/>
              <a:t>”</a:t>
            </a:r>
          </a:p>
          <a:p>
            <a:endParaRPr lang="it-IT" sz="1600" dirty="0"/>
          </a:p>
          <a:p>
            <a:r>
              <a:rPr lang="it-IT" sz="1600" b="1" dirty="0"/>
              <a:t>se eseguiti congiuntamente ad almeno uno di quelli trainanti, </a:t>
            </a:r>
            <a:r>
              <a:rPr lang="it-IT" sz="1600" dirty="0"/>
              <a:t>purché consistano in opere di</a:t>
            </a:r>
            <a:r>
              <a:rPr lang="it-IT" sz="1600" dirty="0" smtClean="0"/>
              <a:t>: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err="1" smtClean="0"/>
              <a:t>efficientamento</a:t>
            </a:r>
            <a:r>
              <a:rPr lang="it-IT" sz="1600" dirty="0" smtClean="0"/>
              <a:t> </a:t>
            </a:r>
            <a:r>
              <a:rPr lang="it-IT" sz="1600" dirty="0"/>
              <a:t>energetico (</a:t>
            </a:r>
            <a:r>
              <a:rPr lang="it-IT" sz="1600" dirty="0" err="1"/>
              <a:t>Ecobonus</a:t>
            </a:r>
            <a:r>
              <a:rPr lang="it-IT" sz="1600" dirty="0"/>
              <a:t>), nei limiti di spesa previsti dalla legislazione vigente per ciascun intervento</a:t>
            </a:r>
            <a:r>
              <a:rPr lang="it-IT" sz="1600" dirty="0" smtClean="0"/>
              <a:t>;</a:t>
            </a:r>
          </a:p>
          <a:p>
            <a:pPr lvl="0"/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installazione </a:t>
            </a:r>
            <a:r>
              <a:rPr lang="it-IT" sz="1600" dirty="0"/>
              <a:t>delle colonnine di ricarica dei veicoli elettrici</a:t>
            </a:r>
            <a:r>
              <a:rPr lang="it-IT" sz="1600" dirty="0" smtClean="0"/>
              <a:t>;</a:t>
            </a:r>
          </a:p>
          <a:p>
            <a:pPr lvl="0"/>
            <a:endParaRPr lang="it-IT" sz="16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installazione </a:t>
            </a:r>
            <a:r>
              <a:rPr lang="it-IT" sz="1600" dirty="0"/>
              <a:t>di impianti solari fotovoltaici e di accumulo</a:t>
            </a:r>
            <a:r>
              <a:rPr lang="it-IT" sz="1600" dirty="0" smtClean="0"/>
              <a:t>.</a:t>
            </a:r>
          </a:p>
          <a:p>
            <a:pPr lvl="0"/>
            <a:endParaRPr lang="it-IT" sz="1600" dirty="0"/>
          </a:p>
          <a:p>
            <a:r>
              <a:rPr lang="it-IT" sz="1400" b="1" u="sng" dirty="0"/>
              <a:t>Nota bene</a:t>
            </a:r>
            <a:r>
              <a:rPr lang="it-IT" sz="1400" dirty="0"/>
              <a:t> -  il requisito dell’attuazione congiunta dell’intervento con uno “trainante” </a:t>
            </a:r>
            <a:r>
              <a:rPr lang="it-IT" sz="1400" b="1" dirty="0"/>
              <a:t>è soddisfatto se le date delle spese sostenute per gli “interventi trainati” sono ricomprese nell’intervallo di tempo individuato dalla data di inizio e dalla data di fine dei lavori per la realizzazione degli “interventi trainanti”.</a:t>
            </a:r>
            <a:endParaRPr lang="it-IT" sz="1400" dirty="0"/>
          </a:p>
          <a:p>
            <a:pPr lvl="0"/>
            <a:endParaRPr lang="it-IT" sz="1600" dirty="0" smtClean="0"/>
          </a:p>
          <a:p>
            <a:r>
              <a:rPr lang="it-IT" sz="1400" b="1" u="sng" dirty="0"/>
              <a:t>Nota bene</a:t>
            </a:r>
            <a:r>
              <a:rPr lang="it-IT" sz="1400" dirty="0"/>
              <a:t> - gli interventi sono ammessi al beneficio </a:t>
            </a:r>
            <a:r>
              <a:rPr lang="it-IT" sz="1400" b="1" dirty="0"/>
              <a:t>purché assicurino, nel loro complesso, il miglioramento di due classi energetiche oppure, ove non possibile, il conseguimento della classe energetica più alta</a:t>
            </a:r>
            <a:r>
              <a:rPr lang="it-IT" sz="1400" dirty="0"/>
              <a:t>.</a:t>
            </a:r>
          </a:p>
          <a:p>
            <a:pPr lvl="0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908720"/>
            <a:ext cx="8136904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agevolabili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- Limiti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di spesa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  <a:endParaRPr lang="it-IT" dirty="0" smtClean="0"/>
          </a:p>
          <a:p>
            <a:r>
              <a:rPr lang="it-IT" sz="1600" u="sng" dirty="0" smtClean="0"/>
              <a:t>Come </a:t>
            </a:r>
            <a:r>
              <a:rPr lang="it-IT" sz="1600" u="sng" dirty="0"/>
              <a:t>da </a:t>
            </a:r>
            <a:r>
              <a:rPr lang="it-IT" sz="1600" u="sng" dirty="0" smtClean="0"/>
              <a:t>tabelle  contenute </a:t>
            </a:r>
            <a:r>
              <a:rPr lang="it-IT" sz="1600" u="sng" dirty="0"/>
              <a:t>nella Guida dell’Agenzia delle </a:t>
            </a:r>
            <a:r>
              <a:rPr lang="it-IT" sz="1600" u="sng" dirty="0" smtClean="0"/>
              <a:t>Entrate:</a:t>
            </a:r>
          </a:p>
          <a:p>
            <a:endParaRPr lang="it-IT" sz="700" u="sng" dirty="0" smtClean="0"/>
          </a:p>
          <a:p>
            <a:r>
              <a:rPr lang="it-IT" sz="1400" u="sng" dirty="0" smtClean="0"/>
              <a:t>….. omissis</a:t>
            </a:r>
            <a:endParaRPr lang="it-IT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" t="3265" r="2505" b="6962"/>
          <a:stretch/>
        </p:blipFill>
        <p:spPr bwMode="auto">
          <a:xfrm>
            <a:off x="1547664" y="2132856"/>
            <a:ext cx="6162511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90"/>
          <a:stretch/>
        </p:blipFill>
        <p:spPr bwMode="auto">
          <a:xfrm>
            <a:off x="1488663" y="1412776"/>
            <a:ext cx="6059128" cy="4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ccia a destra 3"/>
          <p:cNvSpPr/>
          <p:nvPr/>
        </p:nvSpPr>
        <p:spPr>
          <a:xfrm>
            <a:off x="7452320" y="6021288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5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447" y="908720"/>
            <a:ext cx="5482857" cy="38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6"/>
          <a:stretch/>
        </p:blipFill>
        <p:spPr bwMode="auto">
          <a:xfrm>
            <a:off x="1763688" y="4437112"/>
            <a:ext cx="5493653" cy="18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ccia a destra 9"/>
          <p:cNvSpPr/>
          <p:nvPr/>
        </p:nvSpPr>
        <p:spPr>
          <a:xfrm>
            <a:off x="7452320" y="6021288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1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268760"/>
            <a:ext cx="5856166" cy="45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ccia a destra 6"/>
          <p:cNvSpPr/>
          <p:nvPr/>
        </p:nvSpPr>
        <p:spPr>
          <a:xfrm>
            <a:off x="7452320" y="6021288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3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2"/>
          <a:stretch/>
        </p:blipFill>
        <p:spPr bwMode="auto">
          <a:xfrm>
            <a:off x="1547664" y="908720"/>
            <a:ext cx="6238095" cy="17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" t="1565" r="1058"/>
          <a:stretch/>
        </p:blipFill>
        <p:spPr bwMode="auto">
          <a:xfrm>
            <a:off x="1547664" y="2529304"/>
            <a:ext cx="6238095" cy="36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11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02066" y="1445870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agevolabili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- Immobile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sottoposto a vincoli</a:t>
            </a:r>
            <a:endParaRPr lang="it-IT" sz="1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b="1" dirty="0"/>
              <a:t> </a:t>
            </a:r>
            <a:endParaRPr lang="it-IT" sz="1600" dirty="0"/>
          </a:p>
          <a:p>
            <a:r>
              <a:rPr lang="it-IT" sz="1600" dirty="0"/>
              <a:t>Se l’edificio è sottoposto</a:t>
            </a:r>
            <a:r>
              <a:rPr lang="it-IT" sz="1600" dirty="0" smtClean="0"/>
              <a:t>: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ad </a:t>
            </a:r>
            <a:r>
              <a:rPr lang="it-IT" sz="1600" dirty="0"/>
              <a:t>uno dei vincoli previsto</a:t>
            </a:r>
            <a:r>
              <a:rPr lang="it-IT" sz="1600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dal </a:t>
            </a:r>
            <a:r>
              <a:rPr lang="it-IT" sz="1600" dirty="0"/>
              <a:t>codice dei beni culturali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/>
              <a:t>del </a:t>
            </a:r>
            <a:r>
              <a:rPr lang="it-IT" sz="1600" dirty="0" smtClean="0"/>
              <a:t>paesaggio</a:t>
            </a:r>
          </a:p>
          <a:p>
            <a:pPr lvl="1"/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o </a:t>
            </a:r>
            <a:r>
              <a:rPr lang="it-IT" sz="1600" dirty="0"/>
              <a:t>gli interventi trainanti sono vietati da regolamenti</a:t>
            </a:r>
            <a:r>
              <a:rPr lang="it-IT" sz="1600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edilizi</a:t>
            </a:r>
            <a:r>
              <a:rPr lang="it-IT" sz="1600" dirty="0"/>
              <a:t>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urbanistici</a:t>
            </a:r>
            <a:endParaRPr lang="it-IT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e </a:t>
            </a:r>
            <a:r>
              <a:rPr lang="it-IT" sz="1600" dirty="0"/>
              <a:t>ambientali </a:t>
            </a:r>
          </a:p>
          <a:p>
            <a:endParaRPr lang="it-IT" dirty="0" smtClean="0"/>
          </a:p>
          <a:p>
            <a:r>
              <a:rPr lang="it-IT" dirty="0"/>
              <a:t> </a:t>
            </a:r>
            <a:endParaRPr lang="it-IT" sz="1600" dirty="0"/>
          </a:p>
          <a:p>
            <a:r>
              <a:rPr lang="it-IT" sz="1400" b="1" u="sng" dirty="0"/>
              <a:t>Nota bene</a:t>
            </a:r>
            <a:r>
              <a:rPr lang="it-IT" sz="1400" dirty="0"/>
              <a:t> - Il </a:t>
            </a:r>
            <a:r>
              <a:rPr lang="it-IT" sz="1400" dirty="0" err="1"/>
              <a:t>Superbonus</a:t>
            </a:r>
            <a:r>
              <a:rPr lang="it-IT" sz="1400" dirty="0"/>
              <a:t> si applica in ogni caso agli interventi trainati dovendo rispettare comunque il miglioramento di due classi energetiche  oppure il conseguimento di quella più alta ove non possibile.</a:t>
            </a:r>
          </a:p>
          <a:p>
            <a:pPr lvl="0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02066" y="1268760"/>
            <a:ext cx="813690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agevolabili - 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Su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immobili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sz="1600" dirty="0"/>
              <a:t>In entrambi i casi, quindi interventi trainanti e trainati, gli interventi devono essere realizzati</a:t>
            </a:r>
            <a:r>
              <a:rPr lang="it-IT" sz="1600" dirty="0" smtClean="0"/>
              <a:t>:</a:t>
            </a:r>
          </a:p>
          <a:p>
            <a:endParaRPr lang="it-IT" sz="1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su parti comuni di edifici residenziali in “condominio” </a:t>
            </a:r>
            <a:r>
              <a:rPr lang="it-IT" sz="1600" dirty="0"/>
              <a:t>(sia trainanti, sia trainati</a:t>
            </a:r>
            <a:r>
              <a:rPr lang="it-IT" sz="1600" dirty="0" smtClean="0"/>
              <a:t>);</a:t>
            </a:r>
          </a:p>
          <a:p>
            <a:pPr lvl="0"/>
            <a:endParaRPr lang="it-IT" sz="1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su edifici residenziali unifamiliari e relative pertinenze </a:t>
            </a:r>
            <a:r>
              <a:rPr lang="it-IT" sz="1600" dirty="0"/>
              <a:t>(sia trainanti, sia trainati</a:t>
            </a:r>
            <a:r>
              <a:rPr lang="it-IT" sz="1600" dirty="0" smtClean="0"/>
              <a:t>);</a:t>
            </a:r>
          </a:p>
          <a:p>
            <a:pPr lvl="0"/>
            <a:endParaRPr lang="it-IT" sz="1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su unità immobiliari residenziali funzionalmente indipendenti e con uno o più accessi autonomi dall’esterno, all'interno di edifici plurifamiliari e relative pertinenze </a:t>
            </a:r>
            <a:r>
              <a:rPr lang="it-IT" sz="1600" dirty="0"/>
              <a:t>(sia trainanti, sia trainati</a:t>
            </a:r>
            <a:r>
              <a:rPr lang="it-IT" sz="1600" dirty="0" smtClean="0"/>
              <a:t>);</a:t>
            </a:r>
          </a:p>
          <a:p>
            <a:pPr lvl="0"/>
            <a:endParaRPr lang="it-IT" sz="1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su singole unità immobiliari residenziali e relative pertinenze all’interno di edifici in condominio </a:t>
            </a:r>
            <a:r>
              <a:rPr lang="it-IT" sz="1600" dirty="0"/>
              <a:t>(solo trainati</a:t>
            </a:r>
            <a:r>
              <a:rPr lang="it-IT" sz="1600" dirty="0" smtClean="0"/>
              <a:t>).</a:t>
            </a:r>
          </a:p>
          <a:p>
            <a:pPr lvl="0"/>
            <a:endParaRPr lang="it-IT" sz="1600" dirty="0"/>
          </a:p>
          <a:p>
            <a:r>
              <a:rPr lang="it-IT" sz="1400" b="1" u="sng" dirty="0"/>
              <a:t>Nota bene</a:t>
            </a:r>
            <a:r>
              <a:rPr lang="it-IT" sz="1400" b="1" dirty="0"/>
              <a:t> - Sono escluse dall’agevolazione </a:t>
            </a:r>
            <a:r>
              <a:rPr lang="it-IT" sz="1400" dirty="0"/>
              <a:t>le unità immobiliari appartenenti alle categorie catastali </a:t>
            </a:r>
            <a:r>
              <a:rPr lang="it-IT" sz="1400" b="1" dirty="0"/>
              <a:t>A1 (abitazioni di tipo signorile), A8 (abitazioni in ville) e A9 (castelli e palazzi di eminenti pregi artistici o storici).</a:t>
            </a:r>
            <a:endParaRPr lang="it-IT" sz="1400" dirty="0"/>
          </a:p>
          <a:p>
            <a:pPr lvl="0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0055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537622"/>
            <a:ext cx="81369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>
                <a:solidFill>
                  <a:schemeClr val="accent1">
                    <a:lumMod val="75000"/>
                  </a:schemeClr>
                </a:solidFill>
              </a:rPr>
              <a:t>Edificio unifamiliare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it-IT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600" dirty="0"/>
              <a:t>si intende un’unica unità immobiliare</a:t>
            </a:r>
            <a:r>
              <a:rPr lang="it-IT" sz="1600" dirty="0" smtClean="0"/>
              <a:t>: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di </a:t>
            </a:r>
            <a:r>
              <a:rPr lang="it-IT" sz="1600" dirty="0"/>
              <a:t>proprietà esclusiva</a:t>
            </a:r>
            <a:r>
              <a:rPr lang="it-IT" sz="1600" dirty="0" smtClean="0"/>
              <a:t>,</a:t>
            </a:r>
          </a:p>
          <a:p>
            <a:pPr lvl="0"/>
            <a:endParaRPr lang="it-IT" sz="16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funzionalmente </a:t>
            </a:r>
            <a:r>
              <a:rPr lang="it-IT" sz="1600" dirty="0"/>
              <a:t>indipendente (</a:t>
            </a:r>
            <a:r>
              <a:rPr lang="it-IT" sz="1600" i="1" dirty="0"/>
              <a:t>qualora sia dotata di installazioni o manufatti di qualunque genere, quali impianti per l’acqua, per il gas, per l’energia elettrica, per il riscaldamento di proprietà esclusiva</a:t>
            </a:r>
            <a:r>
              <a:rPr lang="it-IT" sz="1600" dirty="0" smtClean="0"/>
              <a:t>),</a:t>
            </a:r>
          </a:p>
          <a:p>
            <a:pPr lvl="0"/>
            <a:endParaRPr lang="it-IT" sz="16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che </a:t>
            </a:r>
            <a:r>
              <a:rPr lang="it-IT" sz="1600" dirty="0"/>
              <a:t>disponga di uno o più accessi autonomi dall’esterno (</a:t>
            </a:r>
            <a:r>
              <a:rPr lang="it-IT" sz="1600" i="1" dirty="0"/>
              <a:t>disponga di un accesso indipendente non comune ad altre unità immobiliari chiuso da cancello o portone d’ingresso che consenta l’accesso dalla strada o da cortile o giardino di proprietà esclusiva</a:t>
            </a:r>
            <a:r>
              <a:rPr lang="it-IT" sz="1600" dirty="0"/>
              <a:t> </a:t>
            </a:r>
            <a:r>
              <a:rPr lang="it-IT" sz="1600" dirty="0" smtClean="0"/>
              <a:t>),</a:t>
            </a:r>
          </a:p>
          <a:p>
            <a:pPr lvl="0"/>
            <a:endParaRPr lang="it-IT" sz="16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destinato </a:t>
            </a:r>
            <a:r>
              <a:rPr lang="it-IT" sz="1600" dirty="0"/>
              <a:t>all’abitazione di un singolo nucleo familiare</a:t>
            </a:r>
            <a:r>
              <a:rPr lang="it-IT" sz="1600" dirty="0" smtClean="0"/>
              <a:t>.</a:t>
            </a:r>
          </a:p>
          <a:p>
            <a:r>
              <a:rPr lang="it-IT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741492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smtClean="0">
                <a:solidFill>
                  <a:schemeClr val="accent1">
                    <a:lumMod val="75000"/>
                  </a:schemeClr>
                </a:solidFill>
              </a:rPr>
              <a:t>Unità immobiliari funzionalmente indipendenti e con uno o più accessi autonomi dall’esterno, site all'interno di edifici plurifamiliari</a:t>
            </a:r>
          </a:p>
          <a:p>
            <a:endParaRPr lang="it-IT" sz="1600" dirty="0" smtClean="0"/>
          </a:p>
          <a:p>
            <a:r>
              <a:rPr lang="it-IT" sz="1600" dirty="0" smtClean="0"/>
              <a:t>vanno individuate verificando:</a:t>
            </a:r>
          </a:p>
          <a:p>
            <a:endParaRPr lang="it-IT" sz="16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la </a:t>
            </a:r>
            <a:r>
              <a:rPr lang="it-IT" sz="1600" b="1" dirty="0" smtClean="0"/>
              <a:t>contestuale sussistenza del requisito della «indipendenza funzionale» e dell’«accesso autonomo dall’esterno»,</a:t>
            </a:r>
            <a:r>
              <a:rPr lang="it-IT" sz="1600" dirty="0" smtClean="0"/>
              <a:t> a nulla rilevando, a tal fine, che l’edificio plurifamiliare di cui tali unità immobiliari fanno parte sia costituito o meno in condominio. </a:t>
            </a:r>
          </a:p>
          <a:p>
            <a:pPr marL="285750" lvl="0" indent="-285750">
              <a:buFontTx/>
              <a:buChar char="-"/>
            </a:pPr>
            <a:endParaRPr lang="it-IT" sz="1600" dirty="0" smtClean="0"/>
          </a:p>
          <a:p>
            <a:r>
              <a:rPr lang="it-IT" sz="1400" dirty="0" smtClean="0"/>
              <a:t> </a:t>
            </a:r>
          </a:p>
          <a:p>
            <a:r>
              <a:rPr lang="it-IT" sz="1400" b="1" u="sng" dirty="0" smtClean="0"/>
              <a:t>Nota bene</a:t>
            </a:r>
            <a:r>
              <a:rPr lang="it-IT" sz="1400" b="1" dirty="0" smtClean="0"/>
              <a:t> -  l’unità abitativa all’interno di un edificio plurifamiliare dotata di accesso autonomo fruisce del </a:t>
            </a:r>
            <a:r>
              <a:rPr lang="it-IT" sz="1400" b="1" dirty="0" err="1" smtClean="0"/>
              <a:t>Superbonus</a:t>
            </a:r>
            <a:r>
              <a:rPr lang="it-IT" sz="1400" b="1" dirty="0" smtClean="0"/>
              <a:t> autonomamente, </a:t>
            </a:r>
            <a:r>
              <a:rPr lang="it-IT" sz="1400" dirty="0" smtClean="0"/>
              <a:t>indipendentemente dalla circostanza che la stessa faccia parte di un condominio o disponga di parti comuni con altre unità abitative (ad esempio il tetto).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1291401"/>
            <a:ext cx="799288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Che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cos’è</a:t>
            </a:r>
          </a:p>
          <a:p>
            <a:endParaRPr lang="it-IT" dirty="0"/>
          </a:p>
          <a:p>
            <a:r>
              <a:rPr lang="it-IT" sz="1600" dirty="0"/>
              <a:t>agevolazione prevista dal </a:t>
            </a:r>
            <a:r>
              <a:rPr lang="it-IT" sz="1600" u="sng" dirty="0">
                <a:hlinkClick r:id="rId2"/>
              </a:rPr>
              <a:t>Decreto Rilancio</a:t>
            </a:r>
            <a:r>
              <a:rPr lang="it-IT" sz="1600" dirty="0"/>
              <a:t> che </a:t>
            </a:r>
            <a:r>
              <a:rPr lang="it-IT" sz="1600" b="1" dirty="0"/>
              <a:t>eleva al 110% l’aliquota di detrazione delle spese sostenute dal 1° luglio 2020 al 31 dicembre 2021</a:t>
            </a:r>
            <a:r>
              <a:rPr lang="it-IT" sz="1600" dirty="0"/>
              <a:t>, per specifici interventi in ambito di efficienza energetica, di interventi antisismici, di installazione di impianti fotovoltaici o delle infrastrutture per la ricarica di veicoli elettrici negli edifici</a:t>
            </a:r>
            <a:r>
              <a:rPr lang="it-IT" sz="1600" dirty="0" smtClean="0"/>
              <a:t>.</a:t>
            </a:r>
          </a:p>
          <a:p>
            <a:endParaRPr lang="it-IT" sz="1600" dirty="0"/>
          </a:p>
          <a:p>
            <a:r>
              <a:rPr lang="it-IT" sz="1600" dirty="0"/>
              <a:t>Le nuove misure si aggiungono alle detrazioni previste per gli interventi di recupero del patrimonio edilizio, compresi quelli per la riduzione del rischio sismico (c.d. </a:t>
            </a:r>
            <a:r>
              <a:rPr lang="it-IT" sz="1600" u="sng" dirty="0" err="1">
                <a:hlinkClick r:id="rId3"/>
              </a:rPr>
              <a:t>Sismabonus</a:t>
            </a:r>
            <a:r>
              <a:rPr lang="it-IT" sz="1600" dirty="0"/>
              <a:t>) e di riqualificazione energetica degli edifici (cd. </a:t>
            </a:r>
            <a:r>
              <a:rPr lang="it-IT" sz="1600" u="sng" dirty="0" err="1">
                <a:hlinkClick r:id="rId4"/>
              </a:rPr>
              <a:t>Ecobonus</a:t>
            </a:r>
            <a:r>
              <a:rPr lang="it-IT" sz="1600" dirty="0" smtClean="0"/>
              <a:t>).</a:t>
            </a:r>
          </a:p>
          <a:p>
            <a:endParaRPr lang="it-IT" sz="1600" dirty="0"/>
          </a:p>
          <a:p>
            <a:r>
              <a:rPr lang="it-IT" sz="1600" dirty="0"/>
              <a:t>Tra le novità introdotte, è prevista la possibilità, al posto della fruizione diretta della detrazione, di optare per un contributo anticipato sotto forma di </a:t>
            </a:r>
            <a:r>
              <a:rPr lang="it-IT" sz="1600" b="1" dirty="0"/>
              <a:t>sconto dai fornitori</a:t>
            </a:r>
            <a:r>
              <a:rPr lang="it-IT" sz="1600" dirty="0"/>
              <a:t> dei beni o servizi o, in alternativa, per la </a:t>
            </a:r>
            <a:r>
              <a:rPr lang="it-IT" sz="1600" b="1" dirty="0"/>
              <a:t>cessione del credito</a:t>
            </a:r>
            <a:r>
              <a:rPr lang="it-IT" sz="1600" dirty="0"/>
              <a:t> corrispondente alla detrazione spettante. Si necessità di </a:t>
            </a:r>
            <a:r>
              <a:rPr lang="it-IT" sz="1600" b="1" dirty="0"/>
              <a:t>visto di conformità</a:t>
            </a:r>
            <a:r>
              <a:rPr lang="it-IT" sz="1600" dirty="0"/>
              <a:t> e di </a:t>
            </a:r>
            <a:r>
              <a:rPr lang="it-IT" sz="1600" b="1" dirty="0"/>
              <a:t>asseverazione tecnica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11312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742033"/>
            <a:ext cx="813690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agevolabili -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Tipologia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del condominio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</a:p>
          <a:p>
            <a:r>
              <a:rPr lang="it-IT" sz="1600" dirty="0" smtClean="0"/>
              <a:t>L’Agenzia </a:t>
            </a:r>
            <a:r>
              <a:rPr lang="it-IT" sz="1600" dirty="0"/>
              <a:t>delle Entrate ha precisato che, per gli interventi realizzati sulle parti comuni di un edificio</a:t>
            </a:r>
            <a:r>
              <a:rPr lang="it-IT" sz="1600" dirty="0" smtClean="0"/>
              <a:t>: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se </a:t>
            </a:r>
            <a:r>
              <a:rPr lang="it-IT" sz="1600" b="1" dirty="0"/>
              <a:t>l’edificio condominiale è prevalentemente residenziale, </a:t>
            </a:r>
            <a:r>
              <a:rPr lang="it-IT" sz="1600" dirty="0"/>
              <a:t>il </a:t>
            </a:r>
            <a:r>
              <a:rPr lang="it-IT" sz="1600" dirty="0" err="1"/>
              <a:t>Superbonus</a:t>
            </a:r>
            <a:r>
              <a:rPr lang="it-IT" sz="1600" dirty="0"/>
              <a:t> spetta anche ai proprietari o detentori di unità immobiliari non residenziali, qualora abbiano sostenuto le spese per gli interventi sulle parti comuni</a:t>
            </a:r>
            <a:r>
              <a:rPr lang="it-IT" sz="1600" dirty="0" smtClean="0"/>
              <a:t>;</a:t>
            </a:r>
          </a:p>
          <a:p>
            <a:pPr lvl="0"/>
            <a:endParaRPr lang="it-IT" sz="1600" dirty="0"/>
          </a:p>
          <a:p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se </a:t>
            </a:r>
            <a:r>
              <a:rPr lang="it-IT" sz="1600" b="1" dirty="0"/>
              <a:t>l’edificio condominiale non è prevalentemente residenziale, </a:t>
            </a:r>
            <a:r>
              <a:rPr lang="it-IT" sz="1600" dirty="0"/>
              <a:t>il </a:t>
            </a:r>
            <a:r>
              <a:rPr lang="it-IT" sz="1600" dirty="0" err="1"/>
              <a:t>Superbonus</a:t>
            </a:r>
            <a:r>
              <a:rPr lang="it-IT" sz="1600" dirty="0"/>
              <a:t> spetta soltanto ai proprietari o detentori di unità immobiliari residenziali che hanno sostenuto le spese per gli interventi sulle parti comuni</a:t>
            </a:r>
            <a:r>
              <a:rPr lang="it-IT" sz="1600" dirty="0" smtClean="0"/>
              <a:t>.</a:t>
            </a:r>
          </a:p>
          <a:p>
            <a:pPr lvl="0"/>
            <a:endParaRPr lang="it-IT" sz="1600" dirty="0"/>
          </a:p>
          <a:p>
            <a:pPr lvl="0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832625"/>
            <a:ext cx="81369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agevolabili - 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Ristrutturazione edilizia</a:t>
            </a: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600" dirty="0"/>
              <a:t>Gli interventi devono riguardare</a:t>
            </a:r>
            <a:r>
              <a:rPr lang="it-IT" sz="1600" dirty="0" smtClean="0"/>
              <a:t>:</a:t>
            </a:r>
          </a:p>
          <a:p>
            <a:pPr lvl="0"/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edifici </a:t>
            </a:r>
            <a:r>
              <a:rPr lang="it-IT" sz="1600" dirty="0"/>
              <a:t>“esistenti” </a:t>
            </a:r>
            <a:endParaRPr lang="it-IT" sz="1600" dirty="0" smtClean="0"/>
          </a:p>
          <a:p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spetta </a:t>
            </a:r>
            <a:r>
              <a:rPr lang="it-IT" sz="1600" dirty="0"/>
              <a:t>anche a fronte di interventi di “ristrutturazione edilizia” ai sensi </a:t>
            </a:r>
            <a:r>
              <a:rPr lang="it-IT" sz="1600" dirty="0" smtClean="0"/>
              <a:t>dell’art. </a:t>
            </a:r>
            <a:r>
              <a:rPr lang="it-IT" sz="1600" dirty="0"/>
              <a:t>3, comma 1, </a:t>
            </a:r>
            <a:r>
              <a:rPr lang="it-IT" sz="1600" dirty="0" err="1"/>
              <a:t>lett</a:t>
            </a:r>
            <a:r>
              <a:rPr lang="it-IT" sz="1600" dirty="0"/>
              <a:t>. d) del D.P.R. 6 giugno 2001 n. 380 anche in caso di demolizione e </a:t>
            </a:r>
            <a:r>
              <a:rPr lang="it-IT" sz="1600" dirty="0" smtClean="0"/>
              <a:t>ricostruzione</a:t>
            </a:r>
          </a:p>
          <a:p>
            <a:pPr marL="285750" lvl="0" indent="-285750">
              <a:buFontTx/>
              <a:buChar char="-"/>
            </a:pPr>
            <a:endParaRPr lang="it-IT" sz="1600" dirty="0"/>
          </a:p>
          <a:p>
            <a:r>
              <a:rPr lang="it-IT" sz="1600" b="1" dirty="0"/>
              <a:t> </a:t>
            </a:r>
            <a:endParaRPr lang="it-IT" sz="1600" dirty="0"/>
          </a:p>
          <a:p>
            <a:pPr lvl="0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700808"/>
            <a:ext cx="81369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agevolabili -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Spese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ammesse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</a:p>
          <a:p>
            <a:r>
              <a:rPr lang="it-IT" sz="1600" dirty="0"/>
              <a:t>La detrazione spetta per tutte le spese sostenute per interventi effettivamente realizzati</a:t>
            </a:r>
            <a:r>
              <a:rPr lang="it-IT" sz="1600" dirty="0" smtClean="0"/>
              <a:t>.</a:t>
            </a:r>
          </a:p>
          <a:p>
            <a:endParaRPr lang="it-IT" sz="1600" dirty="0"/>
          </a:p>
          <a:p>
            <a:r>
              <a:rPr lang="it-IT" sz="1600" dirty="0"/>
              <a:t>Inoltre, </a:t>
            </a:r>
            <a:r>
              <a:rPr lang="it-IT" sz="1600" b="1" dirty="0"/>
              <a:t>spetta anche per alcune spese “accessorie”, </a:t>
            </a:r>
            <a:r>
              <a:rPr lang="it-IT" sz="1600" dirty="0"/>
              <a:t>si tratta, in particolare, delle spese sostenute per l’acquisto dei materiali, la progettazione e le altre spese professionali connesse (perizie e sopralluoghi, le spese preliminari di progettazione e ispezione e prospezione) o di costi strettamente collegati alla realizzazione degli interventi (ponteggi, smaltimento rifiuti, </a:t>
            </a:r>
            <a:r>
              <a:rPr lang="it-IT" sz="1600" dirty="0" err="1"/>
              <a:t>tosap</a:t>
            </a:r>
            <a:r>
              <a:rPr lang="it-IT" sz="1600" dirty="0"/>
              <a:t>, diritti per titoli abilitativi</a:t>
            </a:r>
            <a:r>
              <a:rPr lang="it-IT" sz="1600" dirty="0" smtClean="0"/>
              <a:t>).</a:t>
            </a:r>
          </a:p>
          <a:p>
            <a:endParaRPr lang="it-IT" sz="1600" dirty="0"/>
          </a:p>
          <a:p>
            <a:r>
              <a:rPr lang="it-IT" sz="1600" b="1" dirty="0"/>
              <a:t>Sono detraibili nella misura del 110%, </a:t>
            </a:r>
            <a:r>
              <a:rPr lang="it-IT" sz="1600" dirty="0"/>
              <a:t>nei limiti previsti per ciascun intervento</a:t>
            </a:r>
            <a:r>
              <a:rPr lang="it-IT" sz="1600" b="1" dirty="0"/>
              <a:t>, anche le spese per il rilascio del visto di conformità, nonché delle attestazioni e asseverazioni.</a:t>
            </a:r>
            <a:endParaRPr lang="it-IT" sz="1600" dirty="0"/>
          </a:p>
          <a:p>
            <a:pPr lvl="0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196752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agevolabili - 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Requisiti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di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accesso</a:t>
            </a: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600" dirty="0"/>
              <a:t>Ai fini dell’accesso al </a:t>
            </a:r>
            <a:r>
              <a:rPr lang="it-IT" sz="1600" dirty="0" err="1"/>
              <a:t>Superbonus</a:t>
            </a:r>
            <a:r>
              <a:rPr lang="it-IT" sz="1600" dirty="0"/>
              <a:t>, gli interventi di isolamento termico delle superfici opache o di sostituzione degli impianti di climatizzazione invernale esistenti devono</a:t>
            </a:r>
            <a:r>
              <a:rPr lang="it-IT" sz="1600" dirty="0" smtClean="0"/>
              <a:t>: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rispettare </a:t>
            </a:r>
            <a:r>
              <a:rPr lang="it-IT" sz="1600" b="1" dirty="0"/>
              <a:t>i requisiti previsti dal Decreto del Mise del 6 agosto 2020</a:t>
            </a:r>
            <a:r>
              <a:rPr lang="it-IT" sz="1600" b="1" dirty="0" smtClean="0"/>
              <a:t>;</a:t>
            </a:r>
            <a:endParaRPr lang="it-IT" sz="1600" dirty="0" smtClean="0"/>
          </a:p>
          <a:p>
            <a:pPr lvl="0"/>
            <a:endParaRPr lang="it-IT" sz="1600" b="1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assicurare </a:t>
            </a:r>
            <a:r>
              <a:rPr lang="it-IT" sz="1600" b="1" dirty="0"/>
              <a:t>nel complesso il miglioramento di almeno due classi energetiche dell’edificio condominiale, unifamiliare o della singola unità immobiliare funzionalmente indipendente oppure il raggiungimento della classe energetica più alta se l’edificio si trova nella penultima classe energetica</a:t>
            </a:r>
            <a:r>
              <a:rPr lang="it-IT" sz="1600" dirty="0" smtClean="0"/>
              <a:t>.</a:t>
            </a:r>
          </a:p>
          <a:p>
            <a:pPr lvl="0"/>
            <a:endParaRPr lang="it-IT" sz="1400" dirty="0" smtClean="0"/>
          </a:p>
          <a:p>
            <a:pPr marL="266700"/>
            <a:r>
              <a:rPr lang="it-IT" sz="1400" b="1" dirty="0" smtClean="0"/>
              <a:t>Nota bene </a:t>
            </a:r>
            <a:r>
              <a:rPr lang="it-IT" sz="1400" dirty="0" smtClean="0"/>
              <a:t>– il miglioramento delle due classi può avvenire anche congiuntamente agli altri interventi di </a:t>
            </a:r>
            <a:r>
              <a:rPr lang="it-IT" sz="1400" dirty="0" err="1" smtClean="0"/>
              <a:t>efficientamento</a:t>
            </a:r>
            <a:r>
              <a:rPr lang="it-IT" sz="1400" dirty="0" smtClean="0"/>
              <a:t> energetico e all’installazione di impianti fotovoltaici e sistemi di accumulo.</a:t>
            </a:r>
          </a:p>
          <a:p>
            <a:endParaRPr lang="it-IT" sz="1400" dirty="0" smtClean="0"/>
          </a:p>
          <a:p>
            <a:endParaRPr lang="it-IT" sz="1100" dirty="0" smtClean="0"/>
          </a:p>
          <a:p>
            <a:r>
              <a:rPr lang="it-IT" sz="1600" dirty="0" smtClean="0"/>
              <a:t>Il </a:t>
            </a:r>
            <a:r>
              <a:rPr lang="it-IT" sz="1600" dirty="0"/>
              <a:t>miglioramento della classe energetica deve essere dimostrato dall’Attestato di Prestazione Energetica (A.P.E.), ante e post intervento, rilasciato da un tecnico abilitato in forma di dichiarazione asseverata.</a:t>
            </a: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700808"/>
            <a:ext cx="813690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agevolabili -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Cumulabilità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tra i bonus edilizi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sz="1600" b="1" dirty="0"/>
              <a:t>Nell’ipotesi di esecuzione di interventi edilizi astrattamente agevolabili sia con il </a:t>
            </a:r>
            <a:r>
              <a:rPr lang="it-IT" sz="1600" b="1" dirty="0" err="1"/>
              <a:t>Superbonus</a:t>
            </a:r>
            <a:r>
              <a:rPr lang="it-IT" sz="1600" b="1" dirty="0"/>
              <a:t> (come interventi trainanti), sia con le ordinarie detrazioni ad oggi in vigore, l’interessato può beneficiare, per le spese sostenute, di una sola delle citate </a:t>
            </a:r>
            <a:r>
              <a:rPr lang="it-IT" sz="1600" dirty="0"/>
              <a:t>agevolazioni, nel rispetto degli adempimenti previsti per il bonus scelto</a:t>
            </a:r>
            <a:r>
              <a:rPr lang="it-IT" sz="1600" dirty="0" smtClean="0"/>
              <a:t>.</a:t>
            </a:r>
          </a:p>
          <a:p>
            <a:endParaRPr lang="it-IT" sz="1600" dirty="0" smtClean="0"/>
          </a:p>
          <a:p>
            <a:endParaRPr lang="it-IT" sz="1600" dirty="0"/>
          </a:p>
          <a:p>
            <a:r>
              <a:rPr lang="it-IT" sz="1600" dirty="0" smtClean="0"/>
              <a:t>Diversamente</a:t>
            </a:r>
            <a:r>
              <a:rPr lang="it-IT" sz="1600" dirty="0"/>
              <a:t>, qualora vengano eseguiti interventi riconducibili a diverse fattispecie agevolabili (ad esempio, cappotto termico ammesso al </a:t>
            </a:r>
            <a:r>
              <a:rPr lang="it-IT" sz="1600" dirty="0" err="1"/>
              <a:t>Superbonus</a:t>
            </a:r>
            <a:r>
              <a:rPr lang="it-IT" sz="1600" dirty="0"/>
              <a:t> e rifacimento dell’impianto idraulico, rientrante nell’ambito applicativo del Bonus Casa), sono ammessi entrambi i benefici fiscali, </a:t>
            </a:r>
            <a:r>
              <a:rPr lang="it-IT" sz="1600" b="1" dirty="0"/>
              <a:t>a condizione che siano tenute distinte le spese riferite ai due diversi interventi e siano rispettati gli adempimenti specifici previsti per ciascuna detrazione.</a:t>
            </a:r>
            <a:endParaRPr lang="it-IT" sz="1600" dirty="0"/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231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700808"/>
            <a:ext cx="81369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vantaggi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</a:p>
          <a:p>
            <a:r>
              <a:rPr lang="it-IT" sz="1600" dirty="0"/>
              <a:t>La detrazione spetta nella misura del 110%, da ripartire tra gli aventi diritto in 5 quote annuali di pari importo e si </a:t>
            </a:r>
            <a:r>
              <a:rPr lang="it-IT" sz="1600" b="1" dirty="0"/>
              <a:t>applica alle spese sostenute, per “interventi trainanti” e “trainati”, tra il</a:t>
            </a:r>
            <a:r>
              <a:rPr lang="it-IT" sz="1600" dirty="0"/>
              <a:t> </a:t>
            </a:r>
            <a:r>
              <a:rPr lang="it-IT" sz="1600" b="1" dirty="0"/>
              <a:t>1° luglio 2020 e il 31 dicembre 2021, indipendentemente dalla data di effettuazione degli interventi</a:t>
            </a:r>
            <a:r>
              <a:rPr lang="it-IT" sz="1600" dirty="0"/>
              <a:t>. </a:t>
            </a:r>
            <a:endParaRPr lang="it-IT" sz="1600" dirty="0" smtClean="0"/>
          </a:p>
          <a:p>
            <a:endParaRPr lang="it-IT" sz="1600" dirty="0"/>
          </a:p>
          <a:p>
            <a:r>
              <a:rPr lang="it-IT" sz="1400" b="1" u="sng" dirty="0"/>
              <a:t>Nota bene</a:t>
            </a:r>
            <a:r>
              <a:rPr lang="it-IT" sz="1400" dirty="0"/>
              <a:t> -  per le persone fisiche il momento di imputazione delle spese segue il </a:t>
            </a:r>
            <a:r>
              <a:rPr lang="it-IT" sz="1400" b="1" dirty="0"/>
              <a:t>criterio di cassa, rilevando la data del pagamento</a:t>
            </a:r>
            <a:r>
              <a:rPr lang="it-IT" sz="1400" dirty="0"/>
              <a:t>, mentre per le imprese si applica il </a:t>
            </a:r>
            <a:r>
              <a:rPr lang="it-IT" sz="1400" b="1" dirty="0"/>
              <a:t>criterio di competenza</a:t>
            </a:r>
            <a:r>
              <a:rPr lang="it-IT" sz="1400" dirty="0"/>
              <a:t> (per gli interventi sulle parti comuni condominiali</a:t>
            </a:r>
            <a:r>
              <a:rPr lang="it-IT" sz="1400" dirty="0" smtClean="0"/>
              <a:t>).</a:t>
            </a:r>
          </a:p>
          <a:p>
            <a:endParaRPr lang="it-IT" sz="1600" dirty="0" smtClean="0"/>
          </a:p>
          <a:p>
            <a:endParaRPr lang="it-IT" sz="1600" dirty="0"/>
          </a:p>
          <a:p>
            <a:r>
              <a:rPr lang="it-IT" sz="1600" dirty="0"/>
              <a:t>La detrazione si applica sul</a:t>
            </a:r>
            <a:r>
              <a:rPr lang="it-IT" sz="1600" b="1" dirty="0"/>
              <a:t> valore totale della fattura, al lordo dell’IVA</a:t>
            </a:r>
            <a:r>
              <a:rPr lang="it-IT" sz="1600" dirty="0"/>
              <a:t>.</a:t>
            </a: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149707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vantaggi -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Modalità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di utilizzo della detrazione 1/2 </a:t>
            </a:r>
            <a:endParaRPr lang="it-IT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600" dirty="0"/>
              <a:t>Il </a:t>
            </a:r>
            <a:r>
              <a:rPr lang="it-IT" sz="1600" dirty="0" err="1"/>
              <a:t>Superbonus</a:t>
            </a:r>
            <a:r>
              <a:rPr lang="it-IT" sz="1600" dirty="0"/>
              <a:t> 110% può essere fruito mediante una delle seguenti modalità</a:t>
            </a:r>
            <a:r>
              <a:rPr lang="it-IT" sz="1600" dirty="0" smtClean="0"/>
              <a:t>: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utilizzo </a:t>
            </a:r>
            <a:r>
              <a:rPr lang="it-IT" sz="1600" dirty="0"/>
              <a:t>diretto in dichiarazione dei redditi</a:t>
            </a:r>
            <a:r>
              <a:rPr lang="it-IT" sz="1600" dirty="0" smtClean="0"/>
              <a:t>;</a:t>
            </a:r>
          </a:p>
          <a:p>
            <a:pPr lvl="0"/>
            <a:endParaRPr lang="it-IT" sz="1600" dirty="0"/>
          </a:p>
          <a:p>
            <a:r>
              <a:rPr lang="it-IT" sz="1600" dirty="0"/>
              <a:t>o in alternativa esercitando una specifica </a:t>
            </a:r>
            <a:r>
              <a:rPr lang="it-IT" sz="1600" dirty="0" smtClean="0"/>
              <a:t>opzione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sconto </a:t>
            </a:r>
            <a:r>
              <a:rPr lang="it-IT" sz="1600" dirty="0"/>
              <a:t>in fattura ai fornitori</a:t>
            </a:r>
            <a:r>
              <a:rPr lang="it-IT" sz="1600" dirty="0" smtClean="0"/>
              <a:t>;</a:t>
            </a:r>
          </a:p>
          <a:p>
            <a:pPr lvl="0"/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cessione </a:t>
            </a:r>
            <a:r>
              <a:rPr lang="it-IT" sz="1600" dirty="0"/>
              <a:t>del credito corrispondente alla detrazione di imposta</a:t>
            </a:r>
            <a:r>
              <a:rPr lang="it-IT" sz="1600" dirty="0" smtClean="0"/>
              <a:t>.</a:t>
            </a:r>
          </a:p>
          <a:p>
            <a:pPr marL="285750" lvl="0" indent="-285750">
              <a:buFontTx/>
              <a:buChar char="-"/>
            </a:pPr>
            <a:endParaRPr lang="it-IT" sz="1600" dirty="0"/>
          </a:p>
          <a:p>
            <a:r>
              <a:rPr lang="it-IT" sz="1600" dirty="0"/>
              <a:t>L’opzione può essere effettuata in relazione a ciascuno SAL che, con riferimento agli interventi ammessi al </a:t>
            </a:r>
            <a:r>
              <a:rPr lang="it-IT" sz="1600" dirty="0" err="1"/>
              <a:t>Superbonus</a:t>
            </a:r>
            <a:r>
              <a:rPr lang="it-IT" sz="1600" dirty="0"/>
              <a:t>, non possono essere più di due per ciascun intervento complessivo. </a:t>
            </a:r>
            <a:r>
              <a:rPr lang="it-IT" sz="1600" b="1" dirty="0"/>
              <a:t>Il primo stato di avanzamento, inoltre, deve riferirsi ad almeno il 30 per cento dell’intervento medesimo</a:t>
            </a:r>
            <a:r>
              <a:rPr lang="it-IT" sz="1600" dirty="0" smtClean="0"/>
              <a:t>.</a:t>
            </a:r>
          </a:p>
          <a:p>
            <a:endParaRPr lang="it-IT" sz="1600" dirty="0" smtClean="0"/>
          </a:p>
          <a:p>
            <a:endParaRPr lang="it-IT" sz="1600" dirty="0"/>
          </a:p>
          <a:p>
            <a:r>
              <a:rPr lang="it-IT" sz="1400" b="1" u="sng" dirty="0"/>
              <a:t>Nota bene</a:t>
            </a:r>
            <a:r>
              <a:rPr lang="it-IT" sz="1400" dirty="0"/>
              <a:t> - nel caso in cui </a:t>
            </a:r>
            <a:r>
              <a:rPr lang="it-IT" sz="1400" b="1" dirty="0"/>
              <a:t>più soggetti sostengano spese</a:t>
            </a:r>
            <a:r>
              <a:rPr lang="it-IT" sz="1400" dirty="0"/>
              <a:t> per interventi realizzati sul medesimo immobile, ciascuno potrà decidere la modalità di utilizzo che preferisce, indipendentemente dalle scelte degli altri. </a:t>
            </a: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566078"/>
            <a:ext cx="813690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vantaggi -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Modalità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di utilizzo della detrazione 2/2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sz="1600" b="1" u="sng" dirty="0"/>
              <a:t>Nota bene</a:t>
            </a:r>
            <a:r>
              <a:rPr lang="it-IT" sz="1600" dirty="0"/>
              <a:t> – il credito ricevuto può essere a sua volta </a:t>
            </a:r>
            <a:r>
              <a:rPr lang="it-IT" sz="1600" dirty="0" smtClean="0"/>
              <a:t>riceduto</a:t>
            </a:r>
          </a:p>
          <a:p>
            <a:endParaRPr lang="it-IT" sz="2000" dirty="0"/>
          </a:p>
          <a:p>
            <a:r>
              <a:rPr lang="it-IT" sz="1600" b="1" u="sng" dirty="0"/>
              <a:t>Nota bene</a:t>
            </a:r>
            <a:r>
              <a:rPr lang="it-IT" sz="1600" b="1" dirty="0"/>
              <a:t> </a:t>
            </a:r>
            <a:r>
              <a:rPr lang="it-IT" sz="1600" dirty="0"/>
              <a:t>– l’opzione può anche essere esercitata ( sempre con riferimento alle spese sostenute nel 2020 e 2021) anche sulla base delle rate residue di detrazione non fruite. Esempio: si può scegliere di usufruire delle prime due rate e di cedere il restante credito</a:t>
            </a:r>
          </a:p>
          <a:p>
            <a:r>
              <a:rPr lang="it-IT" sz="1600" dirty="0"/>
              <a:t>Una volta esercitata è </a:t>
            </a:r>
            <a:r>
              <a:rPr lang="it-IT" sz="1600" dirty="0" smtClean="0"/>
              <a:t>irrevocabile</a:t>
            </a:r>
          </a:p>
          <a:p>
            <a:endParaRPr lang="it-IT" sz="2000" dirty="0"/>
          </a:p>
          <a:p>
            <a:r>
              <a:rPr lang="it-IT" sz="1600" b="1" u="sng" dirty="0"/>
              <a:t>Nota bene</a:t>
            </a:r>
            <a:r>
              <a:rPr lang="it-IT" sz="1600" dirty="0"/>
              <a:t>  - se il credito d’imposta non è usufruito nell’anno non può più essere usufruito perché non può essere chiesto a rimborso</a:t>
            </a: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905663"/>
            <a:ext cx="8136904" cy="554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vantaggi –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Estensione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dell’opzione sconto / cessione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</a:p>
          <a:p>
            <a:r>
              <a:rPr lang="it-IT" sz="1600" dirty="0"/>
              <a:t>Le modalità alternative dello sconto in fattura e della cessione del credito possono essere utilizzate </a:t>
            </a:r>
            <a:r>
              <a:rPr lang="it-IT" sz="1600" b="1" dirty="0"/>
              <a:t>esclusivamente con riferimento agli interventi di</a:t>
            </a:r>
            <a:r>
              <a:rPr lang="it-IT" sz="1600" dirty="0" smtClean="0"/>
              <a:t>:</a:t>
            </a:r>
          </a:p>
          <a:p>
            <a:endParaRPr lang="it-IT" sz="11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recupero </a:t>
            </a:r>
            <a:r>
              <a:rPr lang="it-IT" sz="1600" b="1" dirty="0"/>
              <a:t>del patrimonio edilizio</a:t>
            </a:r>
            <a:r>
              <a:rPr lang="it-IT" sz="1600" dirty="0"/>
              <a:t>, di cui all’art. 16-bis, co. 1, </a:t>
            </a:r>
            <a:r>
              <a:rPr lang="it-IT" sz="1600" dirty="0" err="1"/>
              <a:t>lett</a:t>
            </a:r>
            <a:r>
              <a:rPr lang="it-IT" sz="1600" dirty="0"/>
              <a:t>. a) e b), del </a:t>
            </a:r>
            <a:r>
              <a:rPr lang="it-IT" sz="1600" dirty="0" smtClean="0"/>
              <a:t>TUIR; si </a:t>
            </a:r>
            <a:r>
              <a:rPr lang="it-IT" sz="1600" dirty="0"/>
              <a:t>tratta, in particolare, degli interventi di manutenzione straordinaria, di restauro e risanamento conservativo e di ristrutturazione edilizia effettuati sulle singole unità immobiliari nonché dei precedenti interventi e di quelli di manutenzione ordinaria effettuati sulle parti comuni degli </a:t>
            </a:r>
            <a:r>
              <a:rPr lang="it-IT" sz="1600" dirty="0" smtClean="0"/>
              <a:t>edifici</a:t>
            </a:r>
          </a:p>
          <a:p>
            <a:pPr lvl="0"/>
            <a:endParaRPr lang="it-IT" sz="10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efficienza </a:t>
            </a:r>
            <a:r>
              <a:rPr lang="it-IT" sz="1600" b="1" dirty="0"/>
              <a:t>energetica</a:t>
            </a:r>
            <a:r>
              <a:rPr lang="it-IT" sz="1600" dirty="0"/>
              <a:t>, di cui all’art. 14 del DL n. 63/2013 (quali, ad esempio, gli interventi di sostituzione degli impianti di riscaldamento o delle finestre comprensive di infissi), nonché gli </a:t>
            </a:r>
            <a:r>
              <a:rPr lang="it-IT" sz="1600" b="1" dirty="0"/>
              <a:t>interventi di efficienza energetica che danno diritto al </a:t>
            </a:r>
            <a:r>
              <a:rPr lang="it-IT" sz="1600" b="1" dirty="0" err="1"/>
              <a:t>Superbonus</a:t>
            </a:r>
            <a:r>
              <a:rPr lang="it-IT" sz="1600" dirty="0" smtClean="0"/>
              <a:t>;</a:t>
            </a:r>
          </a:p>
          <a:p>
            <a:pPr lvl="0"/>
            <a:endParaRPr lang="it-IT" sz="10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adozione </a:t>
            </a:r>
            <a:r>
              <a:rPr lang="it-IT" sz="1600" b="1" dirty="0"/>
              <a:t>di misure antisismiche</a:t>
            </a:r>
            <a:r>
              <a:rPr lang="it-IT" sz="1600" dirty="0"/>
              <a:t> (</a:t>
            </a:r>
            <a:r>
              <a:rPr lang="it-IT" sz="1600" dirty="0" err="1"/>
              <a:t>Sismabonus</a:t>
            </a:r>
            <a:r>
              <a:rPr lang="it-IT" sz="1600" dirty="0"/>
              <a:t>), di cui all’art. 16 del DL n. 63/2013</a:t>
            </a:r>
            <a:r>
              <a:rPr lang="it-IT" sz="1600" dirty="0" smtClean="0"/>
              <a:t>;</a:t>
            </a:r>
          </a:p>
          <a:p>
            <a:pPr lvl="0"/>
            <a:endParaRPr lang="it-IT" sz="10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recupero </a:t>
            </a:r>
            <a:r>
              <a:rPr lang="it-IT" sz="1600" b="1" dirty="0"/>
              <a:t>o restauro della facciata degli edifici</a:t>
            </a:r>
            <a:r>
              <a:rPr lang="it-IT" sz="1600" dirty="0"/>
              <a:t> (c.d. “Bonus Facciate</a:t>
            </a:r>
            <a:r>
              <a:rPr lang="it-IT" sz="1600" dirty="0" smtClean="0"/>
              <a:t>”);</a:t>
            </a:r>
          </a:p>
          <a:p>
            <a:pPr lvl="0"/>
            <a:endParaRPr lang="it-IT" sz="10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installazione </a:t>
            </a:r>
            <a:r>
              <a:rPr lang="it-IT" sz="1600" b="1" dirty="0"/>
              <a:t>di impianti fotovoltaici</a:t>
            </a:r>
            <a:r>
              <a:rPr lang="it-IT" sz="1600" dirty="0"/>
              <a:t>, di cui all’art. 16-bis, co. 1, </a:t>
            </a:r>
            <a:r>
              <a:rPr lang="it-IT" sz="1600" dirty="0" err="1"/>
              <a:t>lett</a:t>
            </a:r>
            <a:r>
              <a:rPr lang="it-IT" sz="1600" dirty="0"/>
              <a:t>. h), del TUIR</a:t>
            </a:r>
            <a:r>
              <a:rPr lang="it-IT" sz="1600" dirty="0" smtClean="0"/>
              <a:t>;</a:t>
            </a:r>
          </a:p>
          <a:p>
            <a:pPr lvl="0"/>
            <a:endParaRPr lang="it-IT" sz="10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installazione </a:t>
            </a:r>
            <a:r>
              <a:rPr lang="it-IT" sz="1600" b="1" dirty="0"/>
              <a:t>di colonnine di ricarica dei veicoli elettrici</a:t>
            </a:r>
            <a:r>
              <a:rPr lang="it-IT" sz="1600" b="1" dirty="0" smtClean="0"/>
              <a:t>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556792"/>
            <a:ext cx="813690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vantaggi –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Acquisizione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visto / asseverazione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600" dirty="0"/>
              <a:t>Per esercitare l’opzione, oltre agli adempimenti ordinariamente previsti per ottenere le detrazioni, il contribuente deve acquisire </a:t>
            </a:r>
            <a:r>
              <a:rPr lang="it-IT" sz="1600" dirty="0" smtClean="0"/>
              <a:t>anche</a:t>
            </a:r>
          </a:p>
          <a:p>
            <a:endParaRPr lang="it-IT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dirty="0"/>
              <a:t>il </a:t>
            </a:r>
            <a:r>
              <a:rPr lang="it-IT" sz="1600" b="1" dirty="0"/>
              <a:t>visto di conformità</a:t>
            </a:r>
            <a:r>
              <a:rPr lang="it-IT" sz="1600" dirty="0"/>
              <a:t> dei dati relativi alla documentazione, rilasciato dagli intermediari abilitati alla trasmissione telematica delle dichiarazioni (dottori commercialisti, ragionieri, periti commerciali e consulenti del lavoro) e dai CAF</a:t>
            </a:r>
          </a:p>
          <a:p>
            <a:r>
              <a:rPr lang="it-IT" sz="1600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l’asseverazione tecnica</a:t>
            </a:r>
            <a:r>
              <a:rPr lang="it-IT" sz="1600" dirty="0"/>
              <a:t> relativa agli interventi di efficienza energetica e di riduzione del rischio sismico,</a:t>
            </a:r>
            <a:r>
              <a:rPr lang="it-IT" sz="1600" b="1" dirty="0"/>
              <a:t> </a:t>
            </a:r>
            <a:r>
              <a:rPr lang="it-IT" sz="1600" dirty="0"/>
              <a:t>che certifichi </a:t>
            </a:r>
            <a:r>
              <a:rPr lang="it-IT" sz="1600" b="1" dirty="0"/>
              <a:t>il rispetto dei requisiti tecnici necessari </a:t>
            </a:r>
            <a:r>
              <a:rPr lang="it-IT" sz="1600" dirty="0"/>
              <a:t>ai fini delle agevolazioni fiscali e la </a:t>
            </a:r>
            <a:r>
              <a:rPr lang="it-IT" sz="1600" b="1" dirty="0"/>
              <a:t>congruità delle spese </a:t>
            </a:r>
            <a:r>
              <a:rPr lang="it-IT" sz="1600" dirty="0"/>
              <a:t>sostenute in relazione agli interventi agevolati.</a:t>
            </a: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33872" y="836712"/>
            <a:ext cx="7704856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Sintesi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1600" dirty="0" smtClean="0"/>
          </a:p>
          <a:p>
            <a:r>
              <a:rPr lang="it-IT" sz="1600" dirty="0" smtClean="0"/>
              <a:t>Spetta </a:t>
            </a:r>
            <a:r>
              <a:rPr lang="it-IT" sz="1600" dirty="0"/>
              <a:t>per interventi</a:t>
            </a:r>
            <a:r>
              <a:rPr lang="it-IT" sz="1600" dirty="0" smtClean="0"/>
              <a:t>:</a:t>
            </a:r>
          </a:p>
          <a:p>
            <a:pPr lvl="0"/>
            <a:r>
              <a:rPr lang="it-IT" sz="1600" b="1" dirty="0" smtClean="0"/>
              <a:t>- su </a:t>
            </a:r>
            <a:r>
              <a:rPr lang="it-IT" sz="1600" b="1" dirty="0"/>
              <a:t>parti comuni di edifici </a:t>
            </a:r>
            <a:endParaRPr lang="it-IT" sz="1600" dirty="0"/>
          </a:p>
          <a:p>
            <a:pPr lvl="0"/>
            <a:r>
              <a:rPr lang="it-IT" sz="1600" b="1" dirty="0" smtClean="0"/>
              <a:t>- singole </a:t>
            </a:r>
            <a:r>
              <a:rPr lang="it-IT" sz="1600" b="1" dirty="0"/>
              <a:t>unità familiari </a:t>
            </a:r>
            <a:r>
              <a:rPr lang="it-IT" sz="1600" b="1" dirty="0" smtClean="0"/>
              <a:t>e pertinenze</a:t>
            </a:r>
            <a:endParaRPr lang="it-IT" sz="1600" dirty="0"/>
          </a:p>
          <a:p>
            <a:pPr lvl="0"/>
            <a:r>
              <a:rPr lang="it-IT" sz="1600" b="1" dirty="0" smtClean="0"/>
              <a:t>- su </a:t>
            </a:r>
            <a:r>
              <a:rPr lang="it-IT" sz="1600" b="1" dirty="0"/>
              <a:t>unità immobiliari residenziali funzionalmente indipendenti e con uno </a:t>
            </a:r>
            <a:endParaRPr lang="it-IT" sz="1600" b="1" dirty="0" smtClean="0"/>
          </a:p>
          <a:p>
            <a:pPr lvl="0"/>
            <a:r>
              <a:rPr lang="it-IT" sz="1600" b="1" dirty="0" smtClean="0"/>
              <a:t>o  più </a:t>
            </a:r>
            <a:r>
              <a:rPr lang="it-IT" sz="1600" b="1" dirty="0"/>
              <a:t>accessi autonomi dall’esterno, all'interno di edifici plurifamiliari </a:t>
            </a:r>
            <a:endParaRPr lang="it-IT" sz="1600" b="1" dirty="0" smtClean="0"/>
          </a:p>
          <a:p>
            <a:endParaRPr lang="it-IT" sz="1100" strike="sngStrike" dirty="0" smtClean="0"/>
          </a:p>
          <a:p>
            <a:r>
              <a:rPr lang="it-IT" sz="1600" dirty="0" smtClean="0"/>
              <a:t>ad </a:t>
            </a:r>
            <a:r>
              <a:rPr lang="it-IT" sz="1600" dirty="0"/>
              <a:t>esclusione di unità immobiliari: A1, A8 ed </a:t>
            </a:r>
            <a:r>
              <a:rPr lang="it-IT" sz="1600" dirty="0" smtClean="0"/>
              <a:t>A9</a:t>
            </a:r>
          </a:p>
          <a:p>
            <a:endParaRPr lang="it-IT" sz="1100" dirty="0"/>
          </a:p>
          <a:p>
            <a:r>
              <a:rPr lang="it-IT" sz="1600" dirty="0"/>
              <a:t>Per interventi Trainanti:</a:t>
            </a:r>
          </a:p>
          <a:p>
            <a:pPr lvl="0"/>
            <a:r>
              <a:rPr lang="it-IT" sz="1600" b="1" dirty="0" smtClean="0"/>
              <a:t>- isolamento </a:t>
            </a:r>
            <a:r>
              <a:rPr lang="it-IT" sz="1600" b="1" dirty="0"/>
              <a:t>termico</a:t>
            </a:r>
            <a:endParaRPr lang="it-IT" sz="1600" dirty="0"/>
          </a:p>
          <a:p>
            <a:pPr lvl="0"/>
            <a:r>
              <a:rPr lang="it-IT" sz="1600" b="1" dirty="0" smtClean="0"/>
              <a:t>- sostituzione </a:t>
            </a:r>
            <a:r>
              <a:rPr lang="it-IT" sz="1600" b="1" dirty="0"/>
              <a:t>degli impianti</a:t>
            </a:r>
            <a:endParaRPr lang="it-IT" sz="1600" dirty="0"/>
          </a:p>
          <a:p>
            <a:pPr lvl="0"/>
            <a:r>
              <a:rPr lang="it-IT" sz="1600" b="1" dirty="0" smtClean="0"/>
              <a:t>- interventi </a:t>
            </a:r>
            <a:r>
              <a:rPr lang="it-IT" sz="1600" b="1" dirty="0"/>
              <a:t>antisismici</a:t>
            </a:r>
            <a:endParaRPr lang="it-IT" sz="1600" dirty="0"/>
          </a:p>
          <a:p>
            <a:endParaRPr lang="it-IT" sz="1100" dirty="0" smtClean="0"/>
          </a:p>
          <a:p>
            <a:r>
              <a:rPr lang="it-IT" sz="1600" dirty="0" smtClean="0"/>
              <a:t>e </a:t>
            </a:r>
            <a:r>
              <a:rPr lang="it-IT" sz="1600" dirty="0"/>
              <a:t>Trainati perché realizzati congiuntamente:</a:t>
            </a:r>
          </a:p>
          <a:p>
            <a:pPr lvl="0"/>
            <a:r>
              <a:rPr lang="it-IT" sz="1600" b="1" dirty="0" smtClean="0"/>
              <a:t>- </a:t>
            </a:r>
            <a:r>
              <a:rPr lang="it-IT" sz="1600" b="1" dirty="0" err="1" smtClean="0"/>
              <a:t>efficientamento</a:t>
            </a:r>
            <a:r>
              <a:rPr lang="it-IT" sz="1600" b="1" dirty="0" smtClean="0"/>
              <a:t> </a:t>
            </a:r>
            <a:r>
              <a:rPr lang="it-IT" sz="1600" b="1" dirty="0"/>
              <a:t>energetico</a:t>
            </a:r>
            <a:endParaRPr lang="it-IT" sz="1600" dirty="0"/>
          </a:p>
          <a:p>
            <a:pPr lvl="0"/>
            <a:r>
              <a:rPr lang="it-IT" sz="1600" b="1" dirty="0" smtClean="0"/>
              <a:t>- installazione </a:t>
            </a:r>
            <a:r>
              <a:rPr lang="it-IT" sz="1600" b="1" dirty="0"/>
              <a:t>ricarica veicoli elettrici</a:t>
            </a:r>
            <a:endParaRPr lang="it-IT" sz="1600" dirty="0"/>
          </a:p>
          <a:p>
            <a:pPr lvl="0"/>
            <a:r>
              <a:rPr lang="it-IT" sz="1600" b="1" dirty="0" smtClean="0"/>
              <a:t>- installazione </a:t>
            </a:r>
            <a:r>
              <a:rPr lang="it-IT" sz="1600" b="1" dirty="0"/>
              <a:t>impianti </a:t>
            </a:r>
            <a:r>
              <a:rPr lang="it-IT" sz="1600" b="1" dirty="0" smtClean="0"/>
              <a:t>fotovoltaici e di sistemi di accumulo</a:t>
            </a:r>
            <a:endParaRPr lang="it-IT" sz="1600" dirty="0"/>
          </a:p>
          <a:p>
            <a:pPr lvl="0"/>
            <a:endParaRPr lang="it-IT" sz="1100" dirty="0"/>
          </a:p>
          <a:p>
            <a:pPr lvl="0"/>
            <a:r>
              <a:rPr lang="it-IT" sz="1600" dirty="0" smtClean="0"/>
              <a:t>Spetta anche alle  </a:t>
            </a:r>
            <a:r>
              <a:rPr lang="it-IT" sz="1600" b="1" dirty="0"/>
              <a:t>singole unità immobiliari e loro pertinenze </a:t>
            </a:r>
            <a:r>
              <a:rPr lang="it-IT" sz="1600" dirty="0"/>
              <a:t>(solo per interventi trainati</a:t>
            </a:r>
            <a:r>
              <a:rPr lang="it-IT" sz="1600" dirty="0" smtClean="0"/>
              <a:t>)</a:t>
            </a:r>
          </a:p>
          <a:p>
            <a:pPr lvl="0"/>
            <a:endParaRPr lang="it-IT" sz="1100" dirty="0"/>
          </a:p>
          <a:p>
            <a:pPr lvl="0" algn="ctr"/>
            <a:r>
              <a:rPr lang="it-IT" sz="1600" u="sng" dirty="0" smtClean="0"/>
              <a:t>E’ COMULABILE CON LE ALTRE AGEVOLAZIONI</a:t>
            </a:r>
          </a:p>
        </p:txBody>
      </p:sp>
    </p:spTree>
    <p:extLst>
      <p:ext uri="{BB962C8B-B14F-4D97-AF65-F5344CB8AC3E}">
        <p14:creationId xmlns:p14="http://schemas.microsoft.com/office/powerpoint/2010/main" val="17123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737547"/>
            <a:ext cx="8136904" cy="6147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vantaggi -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Modalità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di esercizio dell’opzione: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regole</a:t>
            </a:r>
          </a:p>
          <a:p>
            <a:endParaRPr lang="it-IT" sz="1050" dirty="0" smtClean="0"/>
          </a:p>
          <a:p>
            <a:r>
              <a:rPr lang="it-IT" sz="1600" dirty="0" smtClean="0"/>
              <a:t>(</a:t>
            </a:r>
            <a:r>
              <a:rPr lang="it-IT" sz="1600" dirty="0"/>
              <a:t>Provvedimento n. 283847 dell’8 agosto 2020, ha approvato il Modello di comunicazione, con le relative istruzioni</a:t>
            </a:r>
            <a:r>
              <a:rPr lang="it-IT" sz="1600" dirty="0" smtClean="0"/>
              <a:t>).</a:t>
            </a:r>
          </a:p>
          <a:p>
            <a:endParaRPr lang="it-IT" sz="1000" dirty="0" smtClean="0"/>
          </a:p>
          <a:p>
            <a:pPr marL="266700" indent="-266700"/>
            <a:r>
              <a:rPr lang="it-IT" sz="1600" dirty="0"/>
              <a:t> </a:t>
            </a:r>
            <a:r>
              <a:rPr lang="it-IT" sz="1600" dirty="0" smtClean="0"/>
              <a:t>- 	E</a:t>
            </a:r>
            <a:r>
              <a:rPr lang="it-IT" sz="1600" dirty="0"/>
              <a:t>’ effettuato in via telematica, direttamente dal beneficiario utilizzando l’apposito modello, </a:t>
            </a:r>
            <a:r>
              <a:rPr lang="it-IT" sz="1600" b="1" dirty="0"/>
              <a:t>da inviare a decorrere dal 15 ottobre 2020 entro il 16 marzo dell’anno successivo a quello in cui sono state sostenute le spese agevolabili</a:t>
            </a:r>
            <a:r>
              <a:rPr lang="it-IT" sz="1600" b="1" dirty="0" smtClean="0"/>
              <a:t>.</a:t>
            </a:r>
          </a:p>
          <a:p>
            <a:pPr lvl="0"/>
            <a:endParaRPr lang="it-IT" sz="1000" b="1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Nel </a:t>
            </a:r>
            <a:r>
              <a:rPr lang="it-IT" sz="1600" dirty="0"/>
              <a:t>modello dovranno essere indicati i dati del soggetto che trasmette la comunicazione (beneficiario, intermediario, amministratore di condominio, soggetto che appone il visto), l’opzione esercitata, la tipologia di intervento effettuato, l’ammontare della spesa sostenuta e del credito ceduto/contributo sotto forma di sconto, i dati identificativi dell’immobile oggetto dell’intervento e i dati dei beneficiari e dei cessionari/fornitori</a:t>
            </a:r>
            <a:r>
              <a:rPr lang="it-IT" sz="1600" dirty="0" smtClean="0"/>
              <a:t>.</a:t>
            </a:r>
          </a:p>
          <a:p>
            <a:pPr lvl="0"/>
            <a:endParaRPr lang="it-IT" sz="10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Nella </a:t>
            </a:r>
            <a:r>
              <a:rPr lang="it-IT" sz="1600" dirty="0"/>
              <a:t>sezione riservata a chi appone il visto di conformità, da compilare solo in caso di </a:t>
            </a:r>
            <a:r>
              <a:rPr lang="it-IT" sz="1600" dirty="0" err="1"/>
              <a:t>Superbonus</a:t>
            </a:r>
            <a:r>
              <a:rPr lang="it-IT" sz="1600" dirty="0"/>
              <a:t>, vanno indicati anche i dati identificativi delle asseverazioni previste per gli interventi </a:t>
            </a:r>
            <a:r>
              <a:rPr lang="it-IT" sz="1600" dirty="0" err="1"/>
              <a:t>ecobonus</a:t>
            </a:r>
            <a:r>
              <a:rPr lang="it-IT" sz="1600" dirty="0"/>
              <a:t> e </a:t>
            </a:r>
            <a:r>
              <a:rPr lang="it-IT" sz="1600" dirty="0" err="1"/>
              <a:t>sismabonus</a:t>
            </a:r>
            <a:r>
              <a:rPr lang="it-IT" sz="1600" dirty="0" smtClean="0"/>
              <a:t>.</a:t>
            </a:r>
          </a:p>
          <a:p>
            <a:pPr marL="285750" lvl="0" indent="-285750">
              <a:buFontTx/>
              <a:buChar char="-"/>
            </a:pPr>
            <a:endParaRPr lang="it-IT" sz="1000" dirty="0" smtClean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Per gli interventi che richiedono l’invio dell’</a:t>
            </a:r>
            <a:r>
              <a:rPr lang="it-IT" sz="1600" b="1" dirty="0" smtClean="0"/>
              <a:t>asseverazione all’ENEA</a:t>
            </a:r>
            <a:r>
              <a:rPr lang="it-IT" sz="1600" dirty="0" smtClean="0"/>
              <a:t>, la comunicazione può essere inviata a decorrere </a:t>
            </a:r>
            <a:r>
              <a:rPr lang="it-IT" sz="1600" b="1" dirty="0" smtClean="0"/>
              <a:t>dal 5° giorno lavorativo </a:t>
            </a:r>
            <a:r>
              <a:rPr lang="it-IT" sz="1600" dirty="0" smtClean="0"/>
              <a:t>successivo al rilascio da parte dell’ENEA della ricevuta di avvenuta trasmissione del documento. </a:t>
            </a: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268760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vantaggi -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Modalità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di esercizio dell’opzione: chi la invia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</a:p>
          <a:p>
            <a:r>
              <a:rPr lang="it-IT" sz="1600" dirty="0"/>
              <a:t>La comunicazione è inviata relativamente a</a:t>
            </a:r>
            <a:r>
              <a:rPr lang="it-IT" sz="1600" dirty="0" smtClean="0"/>
              <a:t>: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interventi </a:t>
            </a:r>
            <a:r>
              <a:rPr lang="it-IT" sz="1600" b="1" dirty="0"/>
              <a:t>eseguiti sulle unità immobiliari</a:t>
            </a:r>
            <a:r>
              <a:rPr lang="it-IT" sz="1600" dirty="0"/>
              <a:t>, è inviata dal beneficiario della detrazione, direttamente oppure avvalendosi di un intermediario. Per </a:t>
            </a:r>
            <a:r>
              <a:rPr lang="it-IT" sz="1600" b="1" dirty="0"/>
              <a:t>gli interventi che danno diritto al </a:t>
            </a:r>
            <a:r>
              <a:rPr lang="it-IT" sz="1600" b="1" dirty="0" err="1"/>
              <a:t>Superbonus</a:t>
            </a:r>
            <a:r>
              <a:rPr lang="it-IT" sz="1600" b="1" dirty="0"/>
              <a:t> del 110% è inviata esclusivamente dal soggetto che rilascia il visto di conformità</a:t>
            </a:r>
            <a:r>
              <a:rPr lang="it-IT" sz="1600" dirty="0" smtClean="0"/>
              <a:t>;</a:t>
            </a:r>
          </a:p>
          <a:p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b="1" dirty="0" smtClean="0"/>
              <a:t>interventi </a:t>
            </a:r>
            <a:r>
              <a:rPr lang="it-IT" sz="1600" b="1" dirty="0"/>
              <a:t>sulle parti comuni degli edifici</a:t>
            </a:r>
            <a:r>
              <a:rPr lang="it-IT" sz="1600" dirty="0"/>
              <a:t>, è inviata dall’amministratore di condominio, direttamente oppure avvalendosi di un intermediario. Per gli interventi che danno diritto al </a:t>
            </a:r>
            <a:r>
              <a:rPr lang="it-IT" sz="1600" dirty="0" err="1"/>
              <a:t>Superbonus</a:t>
            </a:r>
            <a:r>
              <a:rPr lang="it-IT" sz="1600" dirty="0"/>
              <a:t> del 110% è inviata dal soggetto che rilascia il visto di conformità, oppure dall’amministratore del condominio, direttamente o avvalendosi di un intermediario</a:t>
            </a:r>
            <a:r>
              <a:rPr lang="it-IT" sz="1600" dirty="0" smtClean="0"/>
              <a:t>;</a:t>
            </a:r>
          </a:p>
          <a:p>
            <a:pPr lvl="0"/>
            <a:endParaRPr lang="it-IT" sz="16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agli</a:t>
            </a:r>
            <a:r>
              <a:rPr lang="it-IT" sz="1600" dirty="0"/>
              <a:t> </a:t>
            </a:r>
            <a:r>
              <a:rPr lang="it-IT" sz="1600" b="1" dirty="0"/>
              <a:t>interventi sulle parti comuni degli edifici, nel caso di condominio minimo,</a:t>
            </a:r>
            <a:r>
              <a:rPr lang="it-IT" sz="1600" dirty="0"/>
              <a:t> va inviata da uno dei condòmini a tal fine incaricato, anche tramite l’ausilio di un intermediario abilitato</a:t>
            </a:r>
            <a:r>
              <a:rPr lang="it-IT" sz="1600" dirty="0" smtClean="0"/>
              <a:t>.</a:t>
            </a: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496392"/>
            <a:ext cx="81369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Quali vantaggi -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Modalità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di esercizio dell’opzione: procedura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  <a:endParaRPr lang="it-IT" dirty="0" smtClean="0">
              <a:effectLst/>
            </a:endParaRPr>
          </a:p>
          <a:p>
            <a:r>
              <a:rPr lang="it-IT" sz="1600" dirty="0"/>
              <a:t>Una volta inviata la comunicazione, l’Agenzia delle Entrate rilascia entro 5 giorni una ricevuta di presa in carico oppure di scarto della richiesta, con le relative motivazioni. Tale ricevuta verrà messa a disposizione del soggetto richiedente nella propria area riservata del sito dell’Agenzia delle Entrate</a:t>
            </a:r>
            <a:r>
              <a:rPr lang="it-IT" sz="1600" dirty="0" smtClean="0"/>
              <a:t>.</a:t>
            </a:r>
          </a:p>
          <a:p>
            <a:endParaRPr lang="it-IT" sz="1600" dirty="0" smtClean="0">
              <a:effectLst/>
            </a:endParaRPr>
          </a:p>
          <a:p>
            <a:r>
              <a:rPr lang="it-IT" sz="1600" dirty="0"/>
              <a:t> </a:t>
            </a:r>
            <a:endParaRPr lang="it-IT" sz="1600" dirty="0" smtClean="0">
              <a:effectLst/>
            </a:endParaRPr>
          </a:p>
          <a:p>
            <a:r>
              <a:rPr lang="it-IT" sz="1600" dirty="0"/>
              <a:t>In alternativa all’utilizzo diretto in compensazione, </a:t>
            </a:r>
            <a:r>
              <a:rPr lang="it-IT" sz="1600" b="1" dirty="0"/>
              <a:t>a decorrere dal giorno 10 del mese successivo alla corretta ricezione della Comunicazione</a:t>
            </a:r>
            <a:r>
              <a:rPr lang="it-IT" sz="1600" dirty="0"/>
              <a:t>, i cessionari e i fornitori possono cedere i crediti d’imposta ad altri soggetti, </a:t>
            </a:r>
            <a:r>
              <a:rPr lang="it-IT" sz="1600" b="1" dirty="0"/>
              <a:t>ivi inclusi gli istituti di credito e gli altri intermediari finanziari, con facoltà di successiva cessione</a:t>
            </a:r>
            <a:r>
              <a:rPr lang="it-IT" sz="1600" dirty="0" smtClean="0"/>
              <a:t>.</a:t>
            </a:r>
          </a:p>
          <a:p>
            <a:endParaRPr lang="it-IT" sz="1600" dirty="0" smtClean="0">
              <a:effectLst/>
            </a:endParaRPr>
          </a:p>
          <a:p>
            <a:endParaRPr lang="it-IT" sz="1600" dirty="0">
              <a:effectLst/>
            </a:endParaRPr>
          </a:p>
          <a:p>
            <a:r>
              <a:rPr lang="it-IT" sz="1400" b="1" u="sng" dirty="0"/>
              <a:t>Nota bene</a:t>
            </a:r>
            <a:r>
              <a:rPr lang="it-IT" sz="1400" dirty="0"/>
              <a:t>  - </a:t>
            </a:r>
            <a:r>
              <a:rPr lang="it-IT" sz="1400" dirty="0" smtClean="0"/>
              <a:t>può utilizzarsi solo dal 1° gennaio dell’anno successivo</a:t>
            </a:r>
            <a:endParaRPr lang="it-IT" sz="1400" dirty="0"/>
          </a:p>
          <a:p>
            <a:endParaRPr lang="it-IT" sz="1600" dirty="0" smtClean="0">
              <a:effectLst/>
            </a:endParaRP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908720"/>
            <a:ext cx="81369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Adempimenti necessari ai fini del </a:t>
            </a:r>
            <a:r>
              <a:rPr lang="it-IT" b="1" u="sng" dirty="0" err="1" smtClean="0">
                <a:solidFill>
                  <a:schemeClr val="accent1">
                    <a:lumMod val="75000"/>
                  </a:schemeClr>
                </a:solidFill>
              </a:rPr>
              <a:t>Superbonus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b="1" dirty="0" smtClean="0"/>
              <a:t> </a:t>
            </a:r>
            <a:endParaRPr lang="it-IT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Il pagamento delle spese da parte delle persone fisiche per l’esecuzione degli interventi, salvo l’importo del corrispettivo oggetto di sconto in fattura o cessione del credito, deve essere effettuato </a:t>
            </a:r>
            <a:r>
              <a:rPr lang="it-IT" sz="1600" b="1" dirty="0" smtClean="0"/>
              <a:t>mediante bonifico bancario o postale</a:t>
            </a:r>
            <a:r>
              <a:rPr lang="it-IT" sz="1600" dirty="0" smtClean="0"/>
              <a:t>, in cui siano indicati:</a:t>
            </a:r>
          </a:p>
          <a:p>
            <a:pPr lvl="0"/>
            <a:endParaRPr lang="it-IT" sz="1000" dirty="0" smtClean="0"/>
          </a:p>
          <a:p>
            <a:pPr marL="444500" lvl="0" indent="-177800">
              <a:buFont typeface="Arial" panose="020B0604020202020204" pitchFamily="34" charset="0"/>
              <a:buChar char="•"/>
            </a:pPr>
            <a:r>
              <a:rPr lang="it-IT" sz="1600" dirty="0" smtClean="0"/>
              <a:t>causale </a:t>
            </a:r>
            <a:r>
              <a:rPr lang="it-IT" sz="1600" dirty="0"/>
              <a:t>del versamento</a:t>
            </a:r>
            <a:r>
              <a:rPr lang="it-IT" sz="1600" dirty="0" smtClean="0"/>
              <a:t>;</a:t>
            </a:r>
          </a:p>
          <a:p>
            <a:pPr marL="444500" lvl="0" indent="-177800"/>
            <a:endParaRPr lang="it-IT" sz="1000" dirty="0"/>
          </a:p>
          <a:p>
            <a:pPr marL="444500" lvl="0" indent="-177800">
              <a:buFont typeface="Arial" panose="020B0604020202020204" pitchFamily="34" charset="0"/>
              <a:buChar char="•"/>
            </a:pPr>
            <a:r>
              <a:rPr lang="it-IT" sz="1600" dirty="0"/>
              <a:t>codice fiscale del beneficiario della detrazione</a:t>
            </a:r>
            <a:r>
              <a:rPr lang="it-IT" sz="1600" dirty="0" smtClean="0"/>
              <a:t>;</a:t>
            </a:r>
          </a:p>
          <a:p>
            <a:pPr marL="444500" lvl="0" indent="-177800"/>
            <a:endParaRPr lang="it-IT" sz="1000" dirty="0"/>
          </a:p>
          <a:p>
            <a:pPr marL="444500" lvl="0" indent="-177800">
              <a:buFont typeface="Arial" panose="020B0604020202020204" pitchFamily="34" charset="0"/>
              <a:buChar char="•"/>
            </a:pPr>
            <a:r>
              <a:rPr lang="it-IT" sz="1600" dirty="0"/>
              <a:t>numero di partita IVA o codice fiscale del soggetto a favore del quale il bonifico è effettuato.</a:t>
            </a:r>
          </a:p>
          <a:p>
            <a:pPr lvl="0"/>
            <a:endParaRPr lang="it-IT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In aggiunta, i contribuenti devono acquisire:</a:t>
            </a:r>
          </a:p>
          <a:p>
            <a:pPr marL="266700" lvl="0"/>
            <a:endParaRPr lang="it-IT" sz="1000" b="1" dirty="0" smtClean="0"/>
          </a:p>
          <a:p>
            <a:pPr marL="444500" lvl="0" indent="-177800">
              <a:buFont typeface="Arial" panose="020B0604020202020204" pitchFamily="34" charset="0"/>
              <a:buChar char="•"/>
            </a:pPr>
            <a:r>
              <a:rPr lang="it-IT" sz="1600" b="1" dirty="0" smtClean="0"/>
              <a:t>ai fini dell’opzione, il visto di conformità</a:t>
            </a:r>
            <a:r>
              <a:rPr lang="it-IT" sz="1600" dirty="0" smtClean="0"/>
              <a:t> dei dati relativi alla documentazione che attesta la sussistenza dei presupposti che danno diritto al </a:t>
            </a:r>
            <a:r>
              <a:rPr lang="it-IT" sz="1600" dirty="0" err="1" smtClean="0"/>
              <a:t>Superbonus</a:t>
            </a:r>
            <a:r>
              <a:rPr lang="it-IT" sz="1600" dirty="0" smtClean="0"/>
              <a:t>. Il visto di conformità è rilasciato dai soggetti incaricati della trasmissione telematica delle dichiarazioni (dottori commercialisti, ragionieri, periti commerciali e consulenti del lavoro) e dai responsabili dell'assistenza fiscale dei CAF che sono tenuti a verificare la presenza delle asseverazioni e delle attestazioni rilasciate dai professionisti incaricati;</a:t>
            </a:r>
          </a:p>
          <a:p>
            <a:pPr lvl="0"/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4359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462712"/>
            <a:ext cx="813690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/>
            <a:endParaRPr lang="it-IT" sz="1600" dirty="0" smtClean="0"/>
          </a:p>
          <a:p>
            <a:pPr marL="446088" lvl="0" indent="-179388">
              <a:buFont typeface="Arial" panose="020B0604020202020204" pitchFamily="34" charset="0"/>
              <a:buChar char="•"/>
            </a:pPr>
            <a:r>
              <a:rPr lang="it-IT" sz="1600" b="1" dirty="0" smtClean="0"/>
              <a:t>ai fini del </a:t>
            </a:r>
            <a:r>
              <a:rPr lang="it-IT" sz="1600" b="1" dirty="0" err="1" smtClean="0"/>
              <a:t>Superbonus</a:t>
            </a:r>
            <a:r>
              <a:rPr lang="it-IT" sz="1600" b="1" dirty="0" smtClean="0"/>
              <a:t> e dell’opzione, l’asseverazione del rispetto dei requisiti tecnici degli interventi effettuati e della congruità delle spese sostenute</a:t>
            </a:r>
            <a:r>
              <a:rPr lang="it-IT" sz="1600" dirty="0" smtClean="0"/>
              <a:t>.</a:t>
            </a:r>
          </a:p>
          <a:p>
            <a:pPr marL="266700" lvl="0"/>
            <a:endParaRPr lang="it-IT" sz="1600" dirty="0" smtClean="0"/>
          </a:p>
          <a:p>
            <a:pPr marL="266700" lvl="0"/>
            <a:endParaRPr lang="it-IT" sz="16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In particolare, per gli interventi di </a:t>
            </a:r>
            <a:r>
              <a:rPr lang="it-IT" sz="1600" dirty="0" err="1" smtClean="0"/>
              <a:t>efficientamento</a:t>
            </a:r>
            <a:r>
              <a:rPr lang="it-IT" sz="1600" dirty="0" smtClean="0"/>
              <a:t> energetico una copia dell’asseverazione è trasmessa in via telematica all’ENEA, mentre per gli interventi antisismici l’asseverazione è depositata presso lo sportello unico per l’edilizia competente per territorio.</a:t>
            </a:r>
          </a:p>
          <a:p>
            <a:pPr lvl="0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4737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363990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Documentazione da conservare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Il </a:t>
            </a:r>
            <a:r>
              <a:rPr lang="it-IT" sz="1600" dirty="0"/>
              <a:t>contribuente deve conservare le </a:t>
            </a:r>
            <a:r>
              <a:rPr lang="it-IT" sz="1600" b="1" dirty="0"/>
              <a:t>fatture comprovanti le spese effettivamente sostenute</a:t>
            </a:r>
            <a:r>
              <a:rPr lang="it-IT" sz="1600" dirty="0"/>
              <a:t> per la realizzazione degli interventi e, limitatamente alle persone fisiche, la ricevuta del bonifico bancario, ovvero del bonifico postale, attraverso il quale è stato effettuato il pagamento. </a:t>
            </a:r>
            <a:endParaRPr lang="it-IT" sz="1600" dirty="0" smtClean="0"/>
          </a:p>
          <a:p>
            <a:r>
              <a:rPr lang="it-IT" sz="1600" dirty="0" smtClean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Se </a:t>
            </a:r>
            <a:r>
              <a:rPr lang="it-IT" sz="1600" dirty="0"/>
              <a:t>i lavori sono effettuati dal </a:t>
            </a:r>
            <a:r>
              <a:rPr lang="it-IT" sz="1600" b="1" dirty="0"/>
              <a:t>detentore dell’immobile</a:t>
            </a:r>
            <a:r>
              <a:rPr lang="it-IT" sz="1600" dirty="0"/>
              <a:t>, va altresì acquisita la dichiarazione del proprietario di consenso all’esecuzione dei lavori. </a:t>
            </a:r>
            <a:endParaRPr lang="it-IT" sz="1600" dirty="0" smtClean="0"/>
          </a:p>
          <a:p>
            <a:pPr lvl="0"/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Nel </a:t>
            </a:r>
            <a:r>
              <a:rPr lang="it-IT" sz="1600" dirty="0"/>
              <a:t>caso in cui gli interventi sono effettuati su </a:t>
            </a:r>
            <a:r>
              <a:rPr lang="it-IT" sz="1600" b="1" dirty="0"/>
              <a:t>parti comuni degli edifici</a:t>
            </a:r>
            <a:r>
              <a:rPr lang="it-IT" sz="1600" dirty="0"/>
              <a:t> va, altresì, acquisita copia della delibera assembleare e della tabella millesimale di ripartizione delle spese. Tale documentazione può essere sostituita dalla certificazione rilasciata dall’amministratore del condominio. È necessario, altresì, conservare una copia dell’asseverazione trasmessa all’ENEA per gli interventi di </a:t>
            </a:r>
            <a:r>
              <a:rPr lang="it-IT" sz="1600" dirty="0" err="1"/>
              <a:t>efficientamento</a:t>
            </a:r>
            <a:r>
              <a:rPr lang="it-IT" sz="1600" dirty="0"/>
              <a:t> energetico, nonché, per gli interventi antisismici, una copia dell’asseverazione depositata presso lo sportello unico competente</a:t>
            </a:r>
            <a:r>
              <a:rPr lang="it-IT" sz="1600" dirty="0" smtClean="0"/>
              <a:t>.</a:t>
            </a:r>
          </a:p>
          <a:p>
            <a:pPr lvl="0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4737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216198"/>
            <a:ext cx="8064896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Controlli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 </a:t>
            </a:r>
            <a:r>
              <a:rPr lang="it-IT" sz="1600" dirty="0"/>
              <a:t>fornitori e i soggetti cessionari </a:t>
            </a:r>
            <a:r>
              <a:rPr lang="it-IT" sz="1600" b="1" dirty="0"/>
              <a:t>rispondono solo per l'eventuale utilizzo del credito d'imposta in modo irregolare o in misura maggiore rispetto al credito d’imposta ricevuto</a:t>
            </a:r>
            <a:r>
              <a:rPr lang="it-IT" sz="1600" dirty="0"/>
              <a:t>. </a:t>
            </a:r>
            <a:endParaRPr lang="it-IT" sz="1600" dirty="0" smtClean="0"/>
          </a:p>
          <a:p>
            <a:pPr marL="266700"/>
            <a:endParaRPr lang="it-IT" sz="900" b="1" dirty="0" smtClean="0"/>
          </a:p>
          <a:p>
            <a:pPr marL="266700"/>
            <a:r>
              <a:rPr lang="it-IT" sz="1400" b="1" dirty="0" smtClean="0"/>
              <a:t>Nota </a:t>
            </a:r>
            <a:r>
              <a:rPr lang="it-IT" sz="1400" b="1" dirty="0"/>
              <a:t>bene</a:t>
            </a:r>
            <a:r>
              <a:rPr lang="it-IT" sz="1400" dirty="0"/>
              <a:t> -  se soggetto acquisisce un credito d’imposta, ma durante i controlli dell’ENEA o dell’Agenzia delle entrate viene rilevato che il contribuente non aveva diritto alla detrazione, il cessionario che ha acquistato il credito in buona fede </a:t>
            </a:r>
            <a:r>
              <a:rPr lang="it-IT" sz="1400" b="1" dirty="0"/>
              <a:t>non perde il diritto ad utilizzare il credito d’imposta</a:t>
            </a:r>
            <a:r>
              <a:rPr lang="it-IT" sz="1400" dirty="0"/>
              <a:t>. </a:t>
            </a:r>
          </a:p>
          <a:p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Qualora </a:t>
            </a:r>
            <a:r>
              <a:rPr lang="it-IT" sz="1600" dirty="0"/>
              <a:t>sia accertata la mancata integrazione, anche parziale, dei requisiti che danno diritto alla detrazione d'imposta, l'Agenzia delle entrate provvede al recupero dell'importo corrispondente alla detrazione non spettante </a:t>
            </a:r>
            <a:r>
              <a:rPr lang="it-IT" sz="1600" b="1" dirty="0"/>
              <a:t>nei confronti del soggetto che ha esercitato l’opzione</a:t>
            </a:r>
            <a:r>
              <a:rPr lang="it-IT" sz="1600" dirty="0"/>
              <a:t>, maggiorato degli interessi e delle sanzioni</a:t>
            </a:r>
            <a:r>
              <a:rPr lang="it-IT" sz="1600" dirty="0" smtClean="0"/>
              <a:t>.</a:t>
            </a:r>
          </a:p>
          <a:p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Il </a:t>
            </a:r>
            <a:r>
              <a:rPr lang="it-IT" sz="1600" dirty="0"/>
              <a:t>recupero dell'importo della detrazione non spettante è effettuato nei confronti del soggetto beneficiario fermo restando, in presenza di </a:t>
            </a:r>
            <a:r>
              <a:rPr lang="it-IT" sz="1600" b="1" dirty="0"/>
              <a:t>concorso nella violazione</a:t>
            </a:r>
            <a:r>
              <a:rPr lang="it-IT" sz="1600" dirty="0"/>
              <a:t>, anche la responsabilità in solido del fornitore che ha applicato lo sconto e dei cessionari</a:t>
            </a:r>
            <a:r>
              <a:rPr lang="it-IT" sz="1600" dirty="0" smtClean="0"/>
              <a:t>.</a:t>
            </a:r>
          </a:p>
          <a:p>
            <a:pPr lvl="0"/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4737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340768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Riferimenti 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normativi</a:t>
            </a:r>
          </a:p>
          <a:p>
            <a:endParaRPr lang="it-IT" sz="1600" dirty="0"/>
          </a:p>
          <a:p>
            <a:r>
              <a:rPr lang="it-IT" sz="1600" b="1" u="sng" dirty="0" smtClean="0"/>
              <a:t>Provvedimenti</a:t>
            </a:r>
          </a:p>
          <a:p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Norma</a:t>
            </a:r>
            <a:r>
              <a:rPr lang="it-IT" sz="1600" dirty="0"/>
              <a:t>: </a:t>
            </a:r>
            <a:r>
              <a:rPr lang="it-IT" sz="1600" b="1" dirty="0"/>
              <a:t>artt.119 e 121 del DL 34/2020</a:t>
            </a:r>
            <a:r>
              <a:rPr lang="it-IT" sz="1600" dirty="0"/>
              <a:t> c.d. Decreto Rilancio – DL 34/2020, convertito con modifiche nella legge </a:t>
            </a:r>
            <a:r>
              <a:rPr lang="it-IT" sz="1600" dirty="0" smtClean="0"/>
              <a:t>77/2020</a:t>
            </a:r>
          </a:p>
          <a:p>
            <a:pPr lvl="0"/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Chiarimenti </a:t>
            </a:r>
            <a:r>
              <a:rPr lang="it-IT" sz="1600" dirty="0"/>
              <a:t>applicativi ed operativi: </a:t>
            </a:r>
            <a:r>
              <a:rPr lang="it-IT" sz="1600" b="1" dirty="0"/>
              <a:t>circolare n. 24/E dell’8 agosto 2020 </a:t>
            </a:r>
            <a:r>
              <a:rPr lang="it-IT" sz="1600" dirty="0"/>
              <a:t>dell’Agenzia delle </a:t>
            </a:r>
            <a:r>
              <a:rPr lang="it-IT" sz="1600" dirty="0" smtClean="0"/>
              <a:t>Entrate</a:t>
            </a:r>
          </a:p>
          <a:p>
            <a:pPr lvl="0"/>
            <a:endParaRPr lang="it-IT" sz="16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Modello </a:t>
            </a:r>
            <a:r>
              <a:rPr lang="it-IT" sz="1600" dirty="0"/>
              <a:t>ed istruzioni per cessione credito/sconto in </a:t>
            </a:r>
            <a:r>
              <a:rPr lang="it-IT" sz="1600" dirty="0" smtClean="0"/>
              <a:t>fattura: </a:t>
            </a:r>
            <a:r>
              <a:rPr lang="it-IT" sz="1600" b="1" dirty="0" smtClean="0"/>
              <a:t>Provvedimento </a:t>
            </a:r>
            <a:r>
              <a:rPr lang="it-IT" sz="1600" b="1" dirty="0"/>
              <a:t>dell’8 agosto 2020 n. 283847</a:t>
            </a:r>
            <a:r>
              <a:rPr lang="it-IT" sz="1600" dirty="0"/>
              <a:t> dell’Agenzia delle </a:t>
            </a:r>
            <a:r>
              <a:rPr lang="it-IT" sz="1600" dirty="0" smtClean="0"/>
              <a:t>Entrate</a:t>
            </a:r>
          </a:p>
          <a:p>
            <a:pPr marL="285750" lvl="0" indent="-285750">
              <a:buFontTx/>
              <a:buChar char="-"/>
            </a:pPr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Requisiti </a:t>
            </a:r>
            <a:r>
              <a:rPr lang="it-IT" sz="1600" dirty="0"/>
              <a:t>tecnici - Decreto Mise </a:t>
            </a:r>
            <a:r>
              <a:rPr lang="it-IT" sz="1600" dirty="0" smtClean="0"/>
              <a:t>(con </a:t>
            </a:r>
            <a:r>
              <a:rPr lang="it-IT" sz="1600" dirty="0" err="1"/>
              <a:t>Mef</a:t>
            </a:r>
            <a:r>
              <a:rPr lang="it-IT" sz="1600" dirty="0"/>
              <a:t> + Ma + </a:t>
            </a:r>
            <a:r>
              <a:rPr lang="it-IT" sz="1600" dirty="0" err="1"/>
              <a:t>Mit</a:t>
            </a:r>
            <a:r>
              <a:rPr lang="it-IT" sz="1600" dirty="0"/>
              <a:t>) del 6 agosto </a:t>
            </a:r>
            <a:r>
              <a:rPr lang="it-IT" sz="1600" dirty="0" smtClean="0"/>
              <a:t>2020</a:t>
            </a:r>
          </a:p>
          <a:p>
            <a:pPr marL="285750" lvl="0" indent="-285750">
              <a:buFontTx/>
              <a:buChar char="-"/>
            </a:pPr>
            <a:endParaRPr lang="it-IT" sz="16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Modello </a:t>
            </a:r>
            <a:r>
              <a:rPr lang="it-IT" sz="1600" dirty="0"/>
              <a:t>di asseverazione - Decreto Mise  del 3 agosto </a:t>
            </a:r>
            <a:r>
              <a:rPr lang="it-IT" sz="1600" dirty="0" smtClean="0"/>
              <a:t>2020</a:t>
            </a:r>
          </a:p>
          <a:p>
            <a:pPr marL="285750" lvl="0" indent="-285750">
              <a:buFontTx/>
              <a:buChar char="-"/>
            </a:pPr>
            <a:endParaRPr lang="it-IT" sz="1600" dirty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Requisiti tecnici sismici – Decreto </a:t>
            </a:r>
            <a:r>
              <a:rPr lang="it-IT" sz="1600" dirty="0" err="1" smtClean="0"/>
              <a:t>Mit</a:t>
            </a:r>
            <a:r>
              <a:rPr lang="it-IT" sz="1600" dirty="0" smtClean="0"/>
              <a:t> n. 329 del 6 agosto 2020</a:t>
            </a:r>
            <a:endParaRPr lang="it-IT" sz="1600" dirty="0"/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00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5605" y="1124744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Riferimenti legislativi</a:t>
            </a:r>
            <a:endParaRPr lang="it-IT" b="1" u="sng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b="1" u="sng" dirty="0" smtClean="0"/>
              <a:t>Guide divulgative</a:t>
            </a:r>
          </a:p>
          <a:p>
            <a:endParaRPr lang="it-IT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“</a:t>
            </a:r>
            <a:r>
              <a:rPr lang="it-IT" sz="1600" dirty="0" err="1"/>
              <a:t>Superbonus</a:t>
            </a:r>
            <a:r>
              <a:rPr lang="it-IT" sz="1600" dirty="0"/>
              <a:t> 110%: la Guida dell’Agenzia delle Entrate“ - ID n. 41148 del 27 luglio </a:t>
            </a:r>
            <a:r>
              <a:rPr lang="it-IT" sz="1600" dirty="0" smtClean="0"/>
              <a:t>2020</a:t>
            </a:r>
          </a:p>
          <a:p>
            <a:pPr lvl="0"/>
            <a:endParaRPr lang="it-IT" sz="1600" dirty="0"/>
          </a:p>
          <a:p>
            <a:r>
              <a:rPr lang="it-IT" sz="1600" b="1" u="sng" dirty="0" err="1" smtClean="0"/>
              <a:t>Faq</a:t>
            </a:r>
            <a:endParaRPr lang="it-IT" sz="1600" b="1" u="sng" dirty="0" smtClean="0"/>
          </a:p>
          <a:p>
            <a:endParaRPr lang="it-IT" sz="1600" dirty="0"/>
          </a:p>
          <a:p>
            <a:pPr lvl="0"/>
            <a:r>
              <a:rPr lang="it-IT" sz="1600" dirty="0"/>
              <a:t>Sito  Agenzia Entrate </a:t>
            </a:r>
          </a:p>
          <a:p>
            <a:endParaRPr lang="it-IT" sz="1000" u="sng" dirty="0" smtClean="0">
              <a:hlinkClick r:id="rId2"/>
            </a:endParaRPr>
          </a:p>
          <a:p>
            <a:r>
              <a:rPr lang="it-IT" sz="1600" u="sng" dirty="0" smtClean="0">
                <a:hlinkClick r:id="rId2"/>
              </a:rPr>
              <a:t>https</a:t>
            </a:r>
            <a:r>
              <a:rPr lang="it-IT" sz="1600" u="sng" dirty="0">
                <a:hlinkClick r:id="rId2"/>
              </a:rPr>
              <a:t>://www.agenziaentrate.gov.it/portale/superbonus-110%25</a:t>
            </a:r>
            <a:endParaRPr lang="it-IT" sz="1600" dirty="0"/>
          </a:p>
          <a:p>
            <a:r>
              <a:rPr lang="it-IT" sz="1600" dirty="0"/>
              <a:t> </a:t>
            </a:r>
          </a:p>
          <a:p>
            <a:pPr lvl="0"/>
            <a:r>
              <a:rPr lang="it-IT" sz="1600" dirty="0"/>
              <a:t>Sito  </a:t>
            </a:r>
            <a:r>
              <a:rPr lang="it-IT" sz="1600" dirty="0" smtClean="0"/>
              <a:t>ENEA</a:t>
            </a:r>
          </a:p>
          <a:p>
            <a:endParaRPr lang="it-IT" sz="1000" u="sng" dirty="0" smtClean="0">
              <a:hlinkClick r:id="rId3"/>
            </a:endParaRPr>
          </a:p>
          <a:p>
            <a:r>
              <a:rPr lang="it-IT" sz="1600" u="sng" dirty="0" smtClean="0">
                <a:hlinkClick r:id="rId3"/>
              </a:rPr>
              <a:t>https</a:t>
            </a:r>
            <a:r>
              <a:rPr lang="it-IT" sz="1600" u="sng" dirty="0">
                <a:hlinkClick r:id="rId3"/>
              </a:rPr>
              <a:t>://</a:t>
            </a:r>
            <a:r>
              <a:rPr lang="it-IT" sz="1600" u="sng" dirty="0" smtClean="0">
                <a:hlinkClick r:id="rId3"/>
              </a:rPr>
              <a:t>www.efficienzaenergetica.enea.it/detrazioni-fiscali/ecobonus/vademecum.html</a:t>
            </a:r>
            <a:endParaRPr lang="it-IT" sz="1600" u="sng" dirty="0" smtClean="0"/>
          </a:p>
          <a:p>
            <a:pPr lvl="0"/>
            <a:endParaRPr lang="it-IT" sz="1600" dirty="0" smtClean="0"/>
          </a:p>
          <a:p>
            <a:pPr lvl="0"/>
            <a:r>
              <a:rPr lang="it-IT" sz="1600" dirty="0" smtClean="0"/>
              <a:t>Sito  ANCE </a:t>
            </a:r>
          </a:p>
          <a:p>
            <a:pPr lvl="0"/>
            <a:endParaRPr lang="it-IT" sz="1000" dirty="0" smtClean="0"/>
          </a:p>
          <a:p>
            <a:r>
              <a:rPr lang="it-IT" sz="1600" u="sng" dirty="0" smtClean="0">
                <a:hlinkClick r:id="rId4"/>
              </a:rPr>
              <a:t>http</a:t>
            </a:r>
            <a:r>
              <a:rPr lang="it-IT" sz="1600" u="sng" dirty="0">
                <a:hlinkClick r:id="rId4"/>
              </a:rPr>
              <a:t>://www.ance.it</a:t>
            </a:r>
            <a:r>
              <a:rPr lang="it-IT" sz="1600" u="sng" dirty="0" smtClean="0">
                <a:hlinkClick r:id="rId4"/>
              </a:rPr>
              <a:t>/</a:t>
            </a:r>
            <a:r>
              <a:rPr lang="it-IT" sz="1600" u="sng" dirty="0" smtClean="0"/>
              <a:t> </a:t>
            </a:r>
            <a:endParaRPr lang="it-IT" sz="1600" u="sng" dirty="0"/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4730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4737" y="908720"/>
            <a:ext cx="813690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A chi interessa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/>
              <a:t> </a:t>
            </a:r>
          </a:p>
          <a:p>
            <a:r>
              <a:rPr lang="it-IT" sz="1600" dirty="0"/>
              <a:t>Si applica agli interventi effettuati da</a:t>
            </a:r>
            <a:r>
              <a:rPr lang="it-IT" sz="1600" dirty="0" smtClean="0"/>
              <a:t>:</a:t>
            </a:r>
          </a:p>
          <a:p>
            <a:endParaRPr lang="it-IT" sz="11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/>
              <a:t>condomìni</a:t>
            </a:r>
            <a:r>
              <a:rPr lang="it-IT" sz="1600" dirty="0" smtClean="0"/>
              <a:t>;</a:t>
            </a:r>
          </a:p>
          <a:p>
            <a:pPr lvl="0"/>
            <a:endParaRPr lang="it-IT" sz="1100" b="1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 smtClean="0"/>
              <a:t>persone </a:t>
            </a:r>
            <a:r>
              <a:rPr lang="it-IT" sz="1600" b="1" u="sng" dirty="0"/>
              <a:t>fisiche</a:t>
            </a:r>
            <a:r>
              <a:rPr lang="it-IT" sz="1600" u="sng" dirty="0"/>
              <a:t> </a:t>
            </a:r>
            <a:r>
              <a:rPr lang="it-IT" sz="1600" b="1" u="sng" dirty="0"/>
              <a:t>al di fuori dell’esercizio di attività di impresa, arte o professione</a:t>
            </a:r>
            <a:r>
              <a:rPr lang="it-IT" sz="1600" dirty="0"/>
              <a:t> –  possessore/detentore/familiare convivente/promissario acquirente e per </a:t>
            </a:r>
            <a:r>
              <a:rPr lang="it-IT" sz="1600" b="1" dirty="0"/>
              <a:t>un numero massimo di due unità immobiliari </a:t>
            </a:r>
            <a:r>
              <a:rPr lang="it-IT" sz="1600" dirty="0"/>
              <a:t>salvo</a:t>
            </a:r>
            <a:r>
              <a:rPr lang="it-IT" sz="1600" b="1" dirty="0"/>
              <a:t> gli interventi sulle parti comuni dell’edificio;</a:t>
            </a:r>
            <a:endParaRPr lang="it-IT" sz="1600" dirty="0"/>
          </a:p>
          <a:p>
            <a:pPr lvl="0"/>
            <a:endParaRPr lang="it-IT" sz="1100" b="1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 smtClean="0"/>
              <a:t>istituti </a:t>
            </a:r>
            <a:r>
              <a:rPr lang="it-IT" sz="1600" b="1" u="sng" dirty="0"/>
              <a:t>autonomi case popolari</a:t>
            </a:r>
            <a:r>
              <a:rPr lang="it-IT" sz="1600" dirty="0"/>
              <a:t> (IACP) ed enti aventi le medesime finalità sociali di tali istituti;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sz="1100" b="1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 smtClean="0"/>
              <a:t>cooperative </a:t>
            </a:r>
            <a:r>
              <a:rPr lang="it-IT" sz="1600" b="1" u="sng" dirty="0"/>
              <a:t>di abitazione a proprietà indivisa</a:t>
            </a:r>
            <a:r>
              <a:rPr lang="it-IT" sz="1600" dirty="0"/>
              <a:t> solo su immobili posseduti e assegnati in godimento ai propri soci;</a:t>
            </a:r>
          </a:p>
          <a:p>
            <a:pPr lvl="0"/>
            <a:endParaRPr lang="it-IT" sz="1100" b="1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 smtClean="0"/>
              <a:t>Enti </a:t>
            </a:r>
            <a:r>
              <a:rPr lang="it-IT" sz="1600" b="1" u="sng" dirty="0"/>
              <a:t>del Terzo Settore (</a:t>
            </a:r>
            <a:r>
              <a:rPr lang="it-IT" sz="1600" b="1" u="sng" dirty="0" err="1"/>
              <a:t>Onlus</a:t>
            </a:r>
            <a:r>
              <a:rPr lang="it-IT" sz="1600" b="1" u="sng" dirty="0"/>
              <a:t>, OV, APS)</a:t>
            </a:r>
            <a:r>
              <a:rPr lang="it-IT" sz="1600" dirty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sz="1100" b="1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 smtClean="0"/>
              <a:t>associazioni </a:t>
            </a:r>
            <a:r>
              <a:rPr lang="it-IT" sz="1600" b="1" u="sng" dirty="0"/>
              <a:t>e società sportive dilettantistiche</a:t>
            </a:r>
            <a:r>
              <a:rPr lang="it-IT" sz="1600" dirty="0"/>
              <a:t>, sui lavori destinati ai soli immobili o parti di immobili adibiti a spogliatoi. </a:t>
            </a:r>
            <a:endParaRPr lang="it-IT" sz="1600" dirty="0" smtClean="0"/>
          </a:p>
          <a:p>
            <a:pPr lvl="0"/>
            <a:endParaRPr lang="it-IT" sz="1600" dirty="0"/>
          </a:p>
          <a:p>
            <a:r>
              <a:rPr lang="it-IT" sz="1400" b="1" u="sng" dirty="0"/>
              <a:t>Nota bene</a:t>
            </a:r>
            <a:r>
              <a:rPr lang="it-IT" sz="1400" dirty="0"/>
              <a:t> – spetta anche ai soggetti IRES per interventi </a:t>
            </a:r>
            <a:r>
              <a:rPr lang="it-IT" sz="1400" dirty="0" smtClean="0"/>
              <a:t>trainanti </a:t>
            </a:r>
            <a:r>
              <a:rPr lang="it-IT" sz="1400" dirty="0"/>
              <a:t>su parti comuni condominiali di condomini prevalentemente residenziali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4730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262945"/>
            <a:ext cx="813690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smtClean="0">
                <a:solidFill>
                  <a:schemeClr val="accent1">
                    <a:lumMod val="75000"/>
                  </a:schemeClr>
                </a:solidFill>
              </a:rPr>
              <a:t>Condomini</a:t>
            </a:r>
            <a:endParaRPr lang="it-IT" sz="1600" b="1" i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12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l’edificio </a:t>
            </a:r>
            <a:r>
              <a:rPr lang="it-IT" sz="1600" dirty="0"/>
              <a:t>oggetto degli interventi deve essere costituito in condominio secondo la disciplina civilistica prevista (si fa riferimento ai «condomìni» e non alle “parti comuni” ), definizione</a:t>
            </a:r>
            <a:r>
              <a:rPr lang="it-IT" sz="1600" dirty="0" smtClean="0"/>
              <a:t>:</a:t>
            </a:r>
          </a:p>
          <a:p>
            <a:pPr marL="266700">
              <a:tabLst>
                <a:tab pos="177800" algn="l"/>
              </a:tabLst>
            </a:pPr>
            <a:r>
              <a:rPr lang="it-IT" sz="1600" dirty="0" smtClean="0"/>
              <a:t> “</a:t>
            </a:r>
            <a:r>
              <a:rPr lang="it-IT" sz="1600" i="1" dirty="0" smtClean="0"/>
              <a:t>è</a:t>
            </a:r>
            <a:r>
              <a:rPr lang="it-IT" sz="1600" i="1" u="sng" dirty="0" smtClean="0"/>
              <a:t> </a:t>
            </a:r>
            <a:r>
              <a:rPr lang="it-IT" sz="1600" i="1" u="sng" dirty="0"/>
              <a:t>una particolare forma di comunione in cui coesiste la proprietà individuale dei singoli condòmini, costituita dall’appartamento o altre unità immobiliari accatastate separatamente (box, cantine, etc.), ed una comproprietà sui beni comuni dell’immobile</a:t>
            </a:r>
            <a:r>
              <a:rPr lang="it-IT" sz="1600" dirty="0" smtClean="0"/>
              <a:t>”.</a:t>
            </a:r>
          </a:p>
          <a:p>
            <a:pPr marL="266700">
              <a:tabLst>
                <a:tab pos="177800" algn="l"/>
              </a:tabLst>
            </a:pPr>
            <a:endParaRPr lang="it-IT" sz="1000" dirty="0"/>
          </a:p>
          <a:p>
            <a:pPr marL="266700"/>
            <a:r>
              <a:rPr lang="it-IT" sz="1400" b="1" u="sng" dirty="0" smtClean="0"/>
              <a:t>Nota bene</a:t>
            </a:r>
            <a:r>
              <a:rPr lang="it-IT" sz="1400" dirty="0" smtClean="0"/>
              <a:t> - per questo il </a:t>
            </a:r>
            <a:r>
              <a:rPr lang="it-IT" sz="1400" b="1" dirty="0" err="1" smtClean="0"/>
              <a:t>Superbonus</a:t>
            </a:r>
            <a:r>
              <a:rPr lang="it-IT" sz="1400" b="1" dirty="0" smtClean="0"/>
              <a:t> non si applica agli interventi realizzati sulle parti comuni a due o più unità immobiliari distintamente accatastate di un edificio interamente posseduto da un unico proprietario o in comproprietà tra più soggetti.</a:t>
            </a:r>
          </a:p>
          <a:p>
            <a:pPr marL="266700"/>
            <a:endParaRPr lang="it-IT" sz="2000" dirty="0" smtClean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rientra anche il c.d. “condominio minimo”, senza obbligo di nomina dell’amministratore, di un codice fiscale e l’istituzione del regolamento di condominio. </a:t>
            </a:r>
          </a:p>
          <a:p>
            <a:r>
              <a:rPr lang="it-IT" sz="1600" dirty="0" smtClean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Il singolo </a:t>
            </a:r>
            <a:r>
              <a:rPr lang="it-IT" sz="1600" dirty="0" err="1" smtClean="0"/>
              <a:t>condòmino</a:t>
            </a:r>
            <a:r>
              <a:rPr lang="it-IT" sz="1600" dirty="0" smtClean="0"/>
              <a:t> usufruisce della detrazione per i lavori effettuati sulle parti comuni degli edifici, in</a:t>
            </a:r>
            <a:r>
              <a:rPr lang="it-IT" sz="1600" b="1" dirty="0" smtClean="0"/>
              <a:t> ragione dei millesimi di proprietà</a:t>
            </a:r>
            <a:r>
              <a:rPr lang="it-IT" sz="1600" dirty="0" smtClean="0"/>
              <a:t>.</a:t>
            </a:r>
          </a:p>
          <a:p>
            <a:pPr marL="266700"/>
            <a:endParaRPr lang="it-IT" sz="1600" dirty="0"/>
          </a:p>
          <a:p>
            <a:r>
              <a:rPr lang="it-IT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730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272817"/>
            <a:ext cx="81369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>
                <a:solidFill>
                  <a:schemeClr val="accent1">
                    <a:lumMod val="75000"/>
                  </a:schemeClr>
                </a:solidFill>
              </a:rPr>
              <a:t>Persone </a:t>
            </a:r>
            <a:r>
              <a:rPr lang="it-IT" b="1" i="1" u="sng" dirty="0" smtClean="0">
                <a:solidFill>
                  <a:schemeClr val="accent1">
                    <a:lumMod val="75000"/>
                  </a:schemeClr>
                </a:solidFill>
              </a:rPr>
              <a:t>fisiche</a:t>
            </a:r>
          </a:p>
          <a:p>
            <a:endParaRPr lang="it-IT" sz="1400" dirty="0"/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Le </a:t>
            </a:r>
            <a:r>
              <a:rPr lang="it-IT" sz="1600" dirty="0"/>
              <a:t>persone fisiche, al di fuori dell’esercizio di attività di impresa, arti e professioni. Il Legislatore ha precisato che la fruizione riguarda unità immobiliari non riconducibili ai cd. “beni relativi all’impresa” o a quelli strumentali per l’esercizio di impresa/professione</a:t>
            </a:r>
            <a:r>
              <a:rPr lang="it-IT" sz="1600" dirty="0" smtClean="0"/>
              <a:t>.</a:t>
            </a:r>
          </a:p>
          <a:p>
            <a:pPr lvl="0"/>
            <a:r>
              <a:rPr lang="it-IT" sz="1600" dirty="0"/>
              <a:t> </a:t>
            </a:r>
          </a:p>
          <a:p>
            <a:pPr marL="266700"/>
            <a:r>
              <a:rPr lang="it-IT" sz="1400" b="1" u="sng" dirty="0"/>
              <a:t>Nota bene</a:t>
            </a:r>
            <a:r>
              <a:rPr lang="it-IT" sz="1400" u="sng" dirty="0"/>
              <a:t> </a:t>
            </a:r>
            <a:r>
              <a:rPr lang="it-IT" sz="1400" dirty="0"/>
              <a:t>-  spetta anche ai contribuenti persone fisiche che svolgono attività di impresa o arti e professioni, </a:t>
            </a:r>
            <a:r>
              <a:rPr lang="it-IT" sz="1400" b="1" dirty="0"/>
              <a:t>qualora le spese sostenute abbiano ad oggetto interventi effettuati su immobili appartenenti all’ambito “privatistico”</a:t>
            </a:r>
            <a:r>
              <a:rPr lang="it-IT" sz="1400" dirty="0"/>
              <a:t> diversi da quelli strumentali, patrimoniali e </a:t>
            </a:r>
            <a:r>
              <a:rPr lang="it-IT" sz="1400" dirty="0" smtClean="0"/>
              <a:t>merce.</a:t>
            </a:r>
          </a:p>
          <a:p>
            <a:pPr marL="266700"/>
            <a:r>
              <a:rPr lang="it-IT" sz="1400" dirty="0" smtClean="0"/>
              <a:t> </a:t>
            </a:r>
            <a:endParaRPr lang="it-IT" sz="1400" dirty="0"/>
          </a:p>
          <a:p>
            <a:pPr marL="266700"/>
            <a:r>
              <a:rPr lang="it-IT" sz="1400" b="1" u="sng" dirty="0"/>
              <a:t>Nota bene</a:t>
            </a:r>
            <a:r>
              <a:rPr lang="it-IT" sz="1400" dirty="0"/>
              <a:t> - i soggetti titolari di reddito d’impresa e gli esercenti arti e professioni </a:t>
            </a:r>
            <a:r>
              <a:rPr lang="it-IT" sz="1400" b="1" dirty="0"/>
              <a:t>possono fruire del </a:t>
            </a:r>
            <a:r>
              <a:rPr lang="it-IT" sz="1400" b="1" dirty="0" err="1"/>
              <a:t>Superbonus</a:t>
            </a:r>
            <a:r>
              <a:rPr lang="it-IT" sz="1400" b="1" dirty="0"/>
              <a:t> in relazione alle spese sostenute per interventi realizzati sulle parti comuni degli edifici in condominio</a:t>
            </a:r>
            <a:r>
              <a:rPr lang="it-IT" sz="1400" dirty="0"/>
              <a:t>, anche se immobili  strumentali, patrimoniali e merce </a:t>
            </a:r>
            <a:r>
              <a:rPr lang="it-IT" sz="1400" dirty="0" smtClean="0"/>
              <a:t>.</a:t>
            </a:r>
          </a:p>
          <a:p>
            <a:pPr marL="266700"/>
            <a:endParaRPr lang="it-IT" sz="2000" dirty="0"/>
          </a:p>
          <a:p>
            <a:pPr marL="266700" lvl="0" indent="-177800"/>
            <a:r>
              <a:rPr lang="it-IT" sz="1600" dirty="0" smtClean="0"/>
              <a:t>- 	Le persone fisiche possono beneficiare del </a:t>
            </a:r>
            <a:r>
              <a:rPr lang="it-IT" sz="1600" dirty="0" err="1" smtClean="0"/>
              <a:t>Superbonus</a:t>
            </a:r>
            <a:r>
              <a:rPr lang="it-IT" sz="1600" dirty="0" smtClean="0"/>
              <a:t> relativamente alle spese sostenute per interventi realizzati su </a:t>
            </a:r>
            <a:r>
              <a:rPr lang="it-IT" sz="1600" b="1" dirty="0" smtClean="0"/>
              <a:t>massimo due unità immobiliari</a:t>
            </a:r>
            <a:r>
              <a:rPr lang="it-IT" sz="1600" dirty="0" smtClean="0"/>
              <a:t>. </a:t>
            </a:r>
            <a:r>
              <a:rPr lang="it-IT" sz="1600" b="1" dirty="0" smtClean="0"/>
              <a:t>Tale limitazione non si applica, invece, alle spese sostenute per gli interventi effettuati sulle parti comuni dell’edificio</a:t>
            </a:r>
            <a:r>
              <a:rPr lang="it-IT" sz="1600" dirty="0" smtClean="0"/>
              <a:t>.</a:t>
            </a:r>
          </a:p>
          <a:p>
            <a:pPr marL="266700"/>
            <a:endParaRPr lang="it-IT" sz="1600" dirty="0" smtClean="0"/>
          </a:p>
          <a:p>
            <a:pPr marL="285750" lvl="0" indent="-285750">
              <a:buFontTx/>
              <a:buChar char="-"/>
            </a:pPr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4730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139952" y="-64641"/>
            <a:ext cx="4536504" cy="61332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SUPERBONUS 110%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412776"/>
            <a:ext cx="8136904" cy="49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Gli interventi </a:t>
            </a:r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agevolabili</a:t>
            </a:r>
          </a:p>
          <a:p>
            <a:endParaRPr lang="it-IT" dirty="0"/>
          </a:p>
          <a:p>
            <a:r>
              <a:rPr lang="it-IT" sz="1600" dirty="0"/>
              <a:t>Il </a:t>
            </a:r>
            <a:r>
              <a:rPr lang="it-IT" sz="1600" dirty="0" err="1"/>
              <a:t>Superbonus</a:t>
            </a:r>
            <a:r>
              <a:rPr lang="it-IT" sz="1600" dirty="0"/>
              <a:t> spetta a fronte di spese per:  </a:t>
            </a:r>
            <a:endParaRPr lang="it-IT" sz="1600" dirty="0" smtClean="0"/>
          </a:p>
          <a:p>
            <a:endParaRPr lang="it-IT" sz="1050" dirty="0"/>
          </a:p>
          <a:p>
            <a:r>
              <a:rPr lang="it-IT" sz="1600" b="1" u="sng" dirty="0"/>
              <a:t>I° -  interventi principali o “trainanti</a:t>
            </a:r>
            <a:r>
              <a:rPr lang="it-IT" sz="1600" b="1" u="sng" dirty="0" smtClean="0"/>
              <a:t>”</a:t>
            </a:r>
            <a:endParaRPr lang="it-IT" sz="1600" dirty="0"/>
          </a:p>
          <a:p>
            <a:endParaRPr lang="it-IT" sz="1600" dirty="0" smtClean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isolamento termico sull’involucro -  sulle superfici opache verticali, orizzontali e inclinate che interessano l'involucro degli edifici, compresi quelli unifamiliari, con un'incidenza superiore al 25% della superficie disperdente dell'edificio. I materiali isolanti devono rispettare i criteri ambientali minimi di cui al decreto del Ministro dell’ambiente e della tutela del territorio del mare 11 ottobre 2017</a:t>
            </a:r>
          </a:p>
          <a:p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sostituzione </a:t>
            </a:r>
            <a:r>
              <a:rPr lang="it-IT" sz="1600" dirty="0"/>
              <a:t>degli impianti di climatizzazione invernale esistenti con impianti centralizzati per il riscaldamento, raffrescamento o fornitura di acqua calda sanitaria sulle parti comuni degli edifici, sugli edifici unifamiliari o sulle unità immobiliari site all'interno di edifici </a:t>
            </a:r>
            <a:r>
              <a:rPr lang="it-IT" sz="1600" dirty="0" smtClean="0"/>
              <a:t>plurifamiliari</a:t>
            </a:r>
          </a:p>
          <a:p>
            <a:r>
              <a:rPr lang="it-IT" sz="1600" dirty="0"/>
              <a:t> </a:t>
            </a:r>
          </a:p>
          <a:p>
            <a:pPr marL="285750" lvl="0" indent="-285750">
              <a:buFontTx/>
              <a:buChar char="-"/>
            </a:pPr>
            <a:r>
              <a:rPr lang="it-IT" sz="1600" dirty="0" smtClean="0"/>
              <a:t>riduzione </a:t>
            </a:r>
            <a:r>
              <a:rPr lang="it-IT" sz="1600" dirty="0"/>
              <a:t>del rischio sismico (</a:t>
            </a:r>
            <a:r>
              <a:rPr lang="it-IT" sz="1600" dirty="0" err="1"/>
              <a:t>Sismabonus</a:t>
            </a:r>
            <a:r>
              <a:rPr lang="it-IT" sz="1600" dirty="0" smtClean="0"/>
              <a:t>)</a:t>
            </a:r>
          </a:p>
          <a:p>
            <a:r>
              <a:rPr lang="it-IT" sz="1600" dirty="0"/>
              <a:t> </a:t>
            </a:r>
          </a:p>
          <a:p>
            <a:pPr lvl="0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4730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959</Words>
  <Application>Microsoft Office PowerPoint</Application>
  <PresentationFormat>Presentazione su schermo (4:3)</PresentationFormat>
  <Paragraphs>385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37" baseType="lpstr">
      <vt:lpstr>Austin</vt:lpstr>
      <vt:lpstr>Presentazione standard di PowerPoint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  <vt:lpstr> SUPERBONUS 110%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Annamaria Aili</dc:creator>
  <cp:lastModifiedBy>Patrizia Melesi</cp:lastModifiedBy>
  <cp:revision>63</cp:revision>
  <cp:lastPrinted>2020-09-09T08:34:37Z</cp:lastPrinted>
  <dcterms:created xsi:type="dcterms:W3CDTF">2020-09-07T07:23:40Z</dcterms:created>
  <dcterms:modified xsi:type="dcterms:W3CDTF">2020-11-11T08:49:54Z</dcterms:modified>
</cp:coreProperties>
</file>